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tif" ContentType="image/tiff"/>
  <Default Extension="tiff" ContentType="image/tiff"/>
  <Default Extension="wav" ContentType="audio/wav"/>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41"/>
  </p:notesMasterIdLst>
  <p:sldIdLst>
    <p:sldId id="372" r:id="rId2"/>
    <p:sldId id="1012" r:id="rId3"/>
    <p:sldId id="453" r:id="rId4"/>
    <p:sldId id="256" r:id="rId5"/>
    <p:sldId id="277" r:id="rId6"/>
    <p:sldId id="1002" r:id="rId7"/>
    <p:sldId id="300" r:id="rId8"/>
    <p:sldId id="301" r:id="rId9"/>
    <p:sldId id="302" r:id="rId10"/>
    <p:sldId id="1003" r:id="rId11"/>
    <p:sldId id="303" r:id="rId12"/>
    <p:sldId id="304" r:id="rId13"/>
    <p:sldId id="1004" r:id="rId14"/>
    <p:sldId id="1005" r:id="rId15"/>
    <p:sldId id="1006" r:id="rId16"/>
    <p:sldId id="1011" r:id="rId17"/>
    <p:sldId id="307" r:id="rId18"/>
    <p:sldId id="308" r:id="rId19"/>
    <p:sldId id="1007" r:id="rId20"/>
    <p:sldId id="309" r:id="rId21"/>
    <p:sldId id="310" r:id="rId22"/>
    <p:sldId id="311" r:id="rId23"/>
    <p:sldId id="313" r:id="rId24"/>
    <p:sldId id="439" r:id="rId25"/>
    <p:sldId id="314" r:id="rId26"/>
    <p:sldId id="361" r:id="rId27"/>
    <p:sldId id="363" r:id="rId28"/>
    <p:sldId id="364" r:id="rId29"/>
    <p:sldId id="365" r:id="rId30"/>
    <p:sldId id="366" r:id="rId31"/>
    <p:sldId id="1009" r:id="rId32"/>
    <p:sldId id="1008" r:id="rId33"/>
    <p:sldId id="368" r:id="rId34"/>
    <p:sldId id="369" r:id="rId35"/>
    <p:sldId id="432" r:id="rId36"/>
    <p:sldId id="1010" r:id="rId37"/>
    <p:sldId id="343" r:id="rId38"/>
    <p:sldId id="315" r:id="rId39"/>
    <p:sldId id="413"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FF"/>
    <a:srgbClr val="010A13"/>
    <a:srgbClr val="0000FF"/>
    <a:srgbClr val="CC9900"/>
    <a:srgbClr val="FF33CC"/>
    <a:srgbClr val="FF0000"/>
    <a:srgbClr val="FFFFFF"/>
    <a:srgbClr val="800000"/>
    <a:srgbClr val="D4F8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567950-DB9B-42F8-9965-59467A5361DD}" v="1650" dt="2025-09-27T06:32:06.3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984" autoAdjust="0"/>
  </p:normalViewPr>
  <p:slideViewPr>
    <p:cSldViewPr>
      <p:cViewPr varScale="1">
        <p:scale>
          <a:sx n="92" d="100"/>
          <a:sy n="92" d="100"/>
        </p:scale>
        <p:origin x="1278" y="90"/>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8AE1D2-52AD-4138-87DE-B975B9084741}" type="datetimeFigureOut">
              <a:rPr lang="en-US" smtClean="0"/>
              <a:pPr/>
              <a:t>10/2/2025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F2F76E-AF93-4AFB-9448-B85FCB30FA28}" type="slidenum">
              <a:rPr lang="en-US" smtClean="0"/>
              <a:pPr/>
              <a:t>‹#›</a:t>
            </a:fld>
            <a:endParaRPr lang="en-US"/>
          </a:p>
        </p:txBody>
      </p:sp>
    </p:spTree>
    <p:extLst>
      <p:ext uri="{BB962C8B-B14F-4D97-AF65-F5344CB8AC3E}">
        <p14:creationId xmlns:p14="http://schemas.microsoft.com/office/powerpoint/2010/main" val="13024717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mn-lt"/>
                <a:ea typeface="+mn-ea"/>
                <a:cs typeface="+mn-cs"/>
              </a:rPr>
              <a:t>Islam</a:t>
            </a:r>
            <a:r>
              <a:rPr lang="en-US" sz="1200" kern="1200" dirty="0">
                <a:solidFill>
                  <a:schemeClr val="tx1"/>
                </a:solidFill>
                <a:effectLst/>
                <a:latin typeface="+mn-lt"/>
                <a:ea typeface="+mn-ea"/>
                <a:cs typeface="+mn-cs"/>
              </a:rPr>
              <a:t> means "submission to the will of God."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Muslim</a:t>
            </a:r>
            <a:r>
              <a:rPr lang="en-US" sz="1200" kern="1200" dirty="0">
                <a:solidFill>
                  <a:schemeClr val="tx1"/>
                </a:solidFill>
                <a:effectLst/>
                <a:latin typeface="+mn-lt"/>
                <a:ea typeface="+mn-ea"/>
                <a:cs typeface="+mn-cs"/>
              </a:rPr>
              <a:t> means "one who has been subjected."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Koran</a:t>
            </a:r>
            <a:r>
              <a:rPr lang="en-US" sz="1200" kern="1200" dirty="0">
                <a:solidFill>
                  <a:schemeClr val="tx1"/>
                </a:solidFill>
                <a:effectLst/>
                <a:latin typeface="+mn-lt"/>
                <a:ea typeface="+mn-ea"/>
                <a:cs typeface="+mn-cs"/>
              </a:rPr>
              <a:t>, the sacred book of Islam, means "test" or "reading."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Sura</a:t>
            </a:r>
            <a:r>
              <a:rPr lang="en-US" sz="1200" kern="1200" dirty="0">
                <a:solidFill>
                  <a:schemeClr val="tx1"/>
                </a:solidFill>
                <a:effectLst/>
                <a:latin typeface="+mn-lt"/>
                <a:ea typeface="+mn-ea"/>
                <a:cs typeface="+mn-cs"/>
              </a:rPr>
              <a:t> (like the chapters of the Bible) means "revelation." </a:t>
            </a:r>
          </a:p>
          <a:p>
            <a:endParaRPr lang="en-US" dirty="0"/>
          </a:p>
        </p:txBody>
      </p:sp>
      <p:sp>
        <p:nvSpPr>
          <p:cNvPr id="4" name="Slide Number Placeholder 3"/>
          <p:cNvSpPr>
            <a:spLocks noGrp="1"/>
          </p:cNvSpPr>
          <p:nvPr>
            <p:ph type="sldNum" sz="quarter" idx="5"/>
          </p:nvPr>
        </p:nvSpPr>
        <p:spPr/>
        <p:txBody>
          <a:bodyPr/>
          <a:lstStyle/>
          <a:p>
            <a:fld id="{51F2F76E-AF93-4AFB-9448-B85FCB30FA28}" type="slidenum">
              <a:rPr lang="en-US" smtClean="0"/>
              <a:pPr/>
              <a:t>1</a:t>
            </a:fld>
            <a:endParaRPr lang="en-US"/>
          </a:p>
        </p:txBody>
      </p:sp>
    </p:spTree>
    <p:extLst>
      <p:ext uri="{BB962C8B-B14F-4D97-AF65-F5344CB8AC3E}">
        <p14:creationId xmlns:p14="http://schemas.microsoft.com/office/powerpoint/2010/main" val="30450351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Someone may wonder, “In what way do disagreements about Jesus impact the question of whether people worship the same God?” According to Scripture, those who deny any essential aspect of Jesus are considered not to ‘have’ the Father.</a:t>
            </a:r>
          </a:p>
        </p:txBody>
      </p:sp>
      <p:sp>
        <p:nvSpPr>
          <p:cNvPr id="4" name="Slide Number Placeholder 3"/>
          <p:cNvSpPr>
            <a:spLocks noGrp="1"/>
          </p:cNvSpPr>
          <p:nvPr>
            <p:ph type="sldNum" sz="quarter" idx="5"/>
          </p:nvPr>
        </p:nvSpPr>
        <p:spPr/>
        <p:txBody>
          <a:bodyPr/>
          <a:lstStyle/>
          <a:p>
            <a:fld id="{51F2F76E-AF93-4AFB-9448-B85FCB30FA28}" type="slidenum">
              <a:rPr lang="en-US" smtClean="0"/>
              <a:pPr/>
              <a:t>18</a:t>
            </a:fld>
            <a:endParaRPr lang="en-US"/>
          </a:p>
        </p:txBody>
      </p:sp>
    </p:spTree>
    <p:extLst>
      <p:ext uri="{BB962C8B-B14F-4D97-AF65-F5344CB8AC3E}">
        <p14:creationId xmlns:p14="http://schemas.microsoft.com/office/powerpoint/2010/main" val="28554199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2D6AB-65F8-B8D3-FB36-8F1E1E8986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DE1F5B-CC07-0D60-F652-E2B4FDEE8B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B89B70-08F8-A498-1A69-E40DC71ABA42}"/>
              </a:ext>
            </a:extLst>
          </p:cNvPr>
          <p:cNvSpPr>
            <a:spLocks noGrp="1"/>
          </p:cNvSpPr>
          <p:nvPr>
            <p:ph type="body" idx="1"/>
          </p:nvPr>
        </p:nvSpPr>
        <p:spPr/>
        <p:txBody>
          <a:bodyPr/>
          <a:lstStyle/>
          <a:p>
            <a:r>
              <a:rPr lang="en-US" dirty="0"/>
              <a:t>Here’s a corrected and polished version of your passage:</a:t>
            </a:r>
          </a:p>
          <a:p>
            <a:br>
              <a:rPr lang="en-US" dirty="0"/>
            </a:br>
            <a:endParaRPr lang="en-US" dirty="0"/>
          </a:p>
          <a:p>
            <a:r>
              <a:rPr lang="en-US" b="1" dirty="0"/>
              <a:t>A Case in Point</a:t>
            </a:r>
            <a:r>
              <a:rPr lang="en-US" dirty="0"/>
              <a:t> </a:t>
            </a:r>
            <a:br>
              <a:rPr lang="en-US" dirty="0"/>
            </a:br>
            <a:r>
              <a:rPr lang="en-US" dirty="0"/>
              <a:t>John made this statement in reference to the Docetics—a group active in the late 1st century who taught that Jesus only appeared to have flesh, but was in reality entirely spirit.</a:t>
            </a:r>
          </a:p>
          <a:p>
            <a:r>
              <a:rPr lang="en-US" dirty="0"/>
              <a:t>In </a:t>
            </a:r>
            <a:r>
              <a:rPr lang="en-US" i="1" dirty="0"/>
              <a:t>2 John 1:9</a:t>
            </a:r>
            <a:r>
              <a:rPr lang="en-US" dirty="0"/>
              <a:t>, he reaffirmed this by stating that those who do not abide in the teaching of Christ “do not have God.”</a:t>
            </a:r>
          </a:p>
          <a:p>
            <a:br>
              <a:rPr lang="en-US" dirty="0"/>
            </a:br>
            <a:endParaRPr lang="en-US" dirty="0"/>
          </a:p>
          <a:p>
            <a:r>
              <a:rPr lang="en-US" dirty="0"/>
              <a:t>Let me know if you'd like to expand this into a fuller theological reflection or keep refining the tone.</a:t>
            </a:r>
          </a:p>
          <a:p>
            <a:endParaRPr lang="en-US" dirty="0"/>
          </a:p>
        </p:txBody>
      </p:sp>
      <p:sp>
        <p:nvSpPr>
          <p:cNvPr id="4" name="Slide Number Placeholder 3">
            <a:extLst>
              <a:ext uri="{FF2B5EF4-FFF2-40B4-BE49-F238E27FC236}">
                <a16:creationId xmlns:a16="http://schemas.microsoft.com/office/drawing/2014/main" id="{418EADC3-8E22-86A2-A64E-30E507BE539F}"/>
              </a:ext>
            </a:extLst>
          </p:cNvPr>
          <p:cNvSpPr>
            <a:spLocks noGrp="1"/>
          </p:cNvSpPr>
          <p:nvPr>
            <p:ph type="sldNum" sz="quarter" idx="5"/>
          </p:nvPr>
        </p:nvSpPr>
        <p:spPr/>
        <p:txBody>
          <a:bodyPr/>
          <a:lstStyle/>
          <a:p>
            <a:fld id="{51F2F76E-AF93-4AFB-9448-B85FCB30FA28}" type="slidenum">
              <a:rPr lang="en-US" smtClean="0"/>
              <a:pPr/>
              <a:t>19</a:t>
            </a:fld>
            <a:endParaRPr lang="en-US"/>
          </a:p>
        </p:txBody>
      </p:sp>
    </p:spTree>
    <p:extLst>
      <p:ext uri="{BB962C8B-B14F-4D97-AF65-F5344CB8AC3E}">
        <p14:creationId xmlns:p14="http://schemas.microsoft.com/office/powerpoint/2010/main" val="4077785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 corrected and polished version of your passage:</a:t>
            </a:r>
          </a:p>
          <a:p>
            <a:br>
              <a:rPr lang="en-US" dirty="0"/>
            </a:br>
            <a:endParaRPr lang="en-US" dirty="0"/>
          </a:p>
          <a:p>
            <a:r>
              <a:rPr lang="en-US" b="1" dirty="0"/>
              <a:t>A Case in Point</a:t>
            </a:r>
            <a:r>
              <a:rPr lang="en-US" dirty="0"/>
              <a:t> </a:t>
            </a:r>
            <a:br>
              <a:rPr lang="en-US" dirty="0"/>
            </a:br>
            <a:r>
              <a:rPr lang="en-US" dirty="0"/>
              <a:t>John made this statement in reference to the Docetics—a group active in the late 1st century who taught that Jesus only appeared to have flesh, but was in reality entirely spirit.</a:t>
            </a:r>
          </a:p>
          <a:p>
            <a:r>
              <a:rPr lang="en-US" dirty="0"/>
              <a:t>In </a:t>
            </a:r>
            <a:r>
              <a:rPr lang="en-US" i="1" dirty="0"/>
              <a:t>2 John 1:9</a:t>
            </a:r>
            <a:r>
              <a:rPr lang="en-US" dirty="0"/>
              <a:t>, he reaffirmed this by stating that those who do not abide in the teaching of Christ “do not have God.”</a:t>
            </a:r>
          </a:p>
          <a:p>
            <a:br>
              <a:rPr lang="en-US" dirty="0"/>
            </a:br>
            <a:endParaRPr lang="en-US" dirty="0"/>
          </a:p>
          <a:p>
            <a:r>
              <a:rPr lang="en-US" dirty="0"/>
              <a:t>Let me know if you'd like to expand this into a fuller theological reflection or keep refining the tone.</a:t>
            </a:r>
          </a:p>
          <a:p>
            <a:endParaRPr lang="en-US" dirty="0"/>
          </a:p>
        </p:txBody>
      </p:sp>
      <p:sp>
        <p:nvSpPr>
          <p:cNvPr id="4" name="Slide Number Placeholder 3"/>
          <p:cNvSpPr>
            <a:spLocks noGrp="1"/>
          </p:cNvSpPr>
          <p:nvPr>
            <p:ph type="sldNum" sz="quarter" idx="5"/>
          </p:nvPr>
        </p:nvSpPr>
        <p:spPr/>
        <p:txBody>
          <a:bodyPr/>
          <a:lstStyle/>
          <a:p>
            <a:fld id="{51F2F76E-AF93-4AFB-9448-B85FCB30FA28}" type="slidenum">
              <a:rPr lang="en-US" smtClean="0"/>
              <a:pPr/>
              <a:t>20</a:t>
            </a:fld>
            <a:endParaRPr lang="en-US"/>
          </a:p>
        </p:txBody>
      </p:sp>
    </p:spTree>
    <p:extLst>
      <p:ext uri="{BB962C8B-B14F-4D97-AF65-F5344CB8AC3E}">
        <p14:creationId xmlns:p14="http://schemas.microsoft.com/office/powerpoint/2010/main" val="25468745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Along with this matter, some of the key issues pertaining to the identity of Jesus include:</a:t>
            </a:r>
          </a:p>
          <a:p>
            <a:endParaRPr lang="en-US" dirty="0"/>
          </a:p>
          <a:p>
            <a:r>
              <a:rPr lang="en-US" b="1" dirty="0"/>
              <a:t>The Sonship of Jesus Christ</a:t>
            </a:r>
            <a:r>
              <a:rPr lang="en-US" dirty="0"/>
              <a:t>, as John declared: </a:t>
            </a:r>
            <a:r>
              <a:rPr lang="en-US" i="1" dirty="0"/>
              <a:t>“He who has the Son has life; he who does not have the Son of God does not have life”</a:t>
            </a:r>
            <a:r>
              <a:rPr lang="en-US" dirty="0"/>
              <a:t> (1 John 5:12).</a:t>
            </a:r>
          </a:p>
          <a:p>
            <a:r>
              <a:rPr lang="en-US" b="1" dirty="0"/>
              <a:t>The doctrine of the Trinity</a:t>
            </a:r>
            <a:r>
              <a:rPr lang="en-US" dirty="0"/>
              <a:t>, in which Jesus is recognized as the Second Person.</a:t>
            </a:r>
          </a:p>
          <a:p>
            <a:endParaRPr lang="en-US" dirty="0"/>
          </a:p>
        </p:txBody>
      </p:sp>
      <p:sp>
        <p:nvSpPr>
          <p:cNvPr id="4" name="Slide Number Placeholder 3"/>
          <p:cNvSpPr>
            <a:spLocks noGrp="1"/>
          </p:cNvSpPr>
          <p:nvPr>
            <p:ph type="sldNum" sz="quarter" idx="5"/>
          </p:nvPr>
        </p:nvSpPr>
        <p:spPr/>
        <p:txBody>
          <a:bodyPr/>
          <a:lstStyle/>
          <a:p>
            <a:fld id="{51F2F76E-AF93-4AFB-9448-B85FCB30FA28}" type="slidenum">
              <a:rPr lang="en-US" smtClean="0"/>
              <a:pPr/>
              <a:t>21</a:t>
            </a:fld>
            <a:endParaRPr lang="en-US"/>
          </a:p>
        </p:txBody>
      </p:sp>
    </p:spTree>
    <p:extLst>
      <p:ext uri="{BB962C8B-B14F-4D97-AF65-F5344CB8AC3E}">
        <p14:creationId xmlns:p14="http://schemas.microsoft.com/office/powerpoint/2010/main" val="16754251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lnSpc>
                <a:spcPct val="95000"/>
              </a:lnSpc>
              <a:spcBef>
                <a:spcPts val="500"/>
              </a:spcBef>
              <a:spcAft>
                <a:spcPts val="500"/>
              </a:spcAft>
              <a:buNone/>
              <a:tabLst>
                <a:tab pos="630238" algn="l"/>
              </a:tabLst>
            </a:pPr>
            <a:r>
              <a:rPr lang="en-US" sz="1200" dirty="0"/>
              <a:t>The reason for the denial to the Muslims: This would mean that Allah was </a:t>
            </a:r>
            <a:r>
              <a:rPr lang="en-US" sz="1200" b="1" u="sng" dirty="0">
                <a:solidFill>
                  <a:srgbClr val="FF0000"/>
                </a:solidFill>
              </a:rPr>
              <a:t>married</a:t>
            </a:r>
            <a:r>
              <a:rPr lang="en-US" sz="1200" dirty="0"/>
              <a:t> and had children (as the Mormons believe).  </a:t>
            </a:r>
          </a:p>
          <a:p>
            <a:pPr marL="514350" indent="-514350">
              <a:lnSpc>
                <a:spcPct val="95000"/>
              </a:lnSpc>
              <a:spcBef>
                <a:spcPts val="500"/>
              </a:spcBef>
              <a:spcAft>
                <a:spcPts val="500"/>
              </a:spcAft>
              <a:tabLst>
                <a:tab pos="630238" algn="l"/>
              </a:tabLst>
            </a:pPr>
            <a:endParaRPr lang="en-US" sz="1200" dirty="0"/>
          </a:p>
          <a:p>
            <a:pPr marL="514350" indent="-514350">
              <a:lnSpc>
                <a:spcPct val="95000"/>
              </a:lnSpc>
              <a:spcBef>
                <a:spcPts val="500"/>
              </a:spcBef>
              <a:spcAft>
                <a:spcPts val="500"/>
              </a:spcAft>
              <a:tabLst>
                <a:tab pos="630238" algn="l"/>
              </a:tabLst>
            </a:pPr>
            <a:r>
              <a:rPr lang="en-US" sz="1200" dirty="0"/>
              <a:t>Therefore, it is an </a:t>
            </a:r>
            <a:r>
              <a:rPr lang="en-US" sz="1200" b="1" u="sng" dirty="0">
                <a:solidFill>
                  <a:srgbClr val="FF0000"/>
                </a:solidFill>
              </a:rPr>
              <a:t>insult</a:t>
            </a:r>
            <a:r>
              <a:rPr lang="en-US" sz="1200" dirty="0"/>
              <a:t> to them that Christians believe that God has a son. </a:t>
            </a:r>
          </a:p>
          <a:p>
            <a:pPr marL="514350" indent="-514350">
              <a:lnSpc>
                <a:spcPct val="95000"/>
              </a:lnSpc>
              <a:spcBef>
                <a:spcPts val="500"/>
              </a:spcBef>
              <a:spcAft>
                <a:spcPts val="500"/>
              </a:spcAft>
              <a:tabLst>
                <a:tab pos="630238" algn="l"/>
                <a:tab pos="1035050" algn="l"/>
              </a:tabLst>
            </a:pPr>
            <a:endParaRPr lang="en-US" sz="1200" dirty="0"/>
          </a:p>
          <a:p>
            <a:pPr marL="514350" indent="-514350">
              <a:lnSpc>
                <a:spcPct val="95000"/>
              </a:lnSpc>
              <a:spcBef>
                <a:spcPts val="500"/>
              </a:spcBef>
              <a:spcAft>
                <a:spcPts val="500"/>
              </a:spcAft>
              <a:tabLst>
                <a:tab pos="630238" algn="l"/>
                <a:tab pos="1035050" algn="l"/>
              </a:tabLst>
            </a:pPr>
            <a:r>
              <a:rPr lang="en-US" sz="1200" dirty="0"/>
              <a:t>However, the Bible does not present the Sonship in a </a:t>
            </a:r>
            <a:r>
              <a:rPr lang="en-US" sz="1200" b="1" u="sng" dirty="0">
                <a:solidFill>
                  <a:srgbClr val="FF0000"/>
                </a:solidFill>
              </a:rPr>
              <a:t>physical</a:t>
            </a:r>
            <a:r>
              <a:rPr lang="en-US" sz="1200" dirty="0"/>
              <a:t> sense; instead, the doctrine of eternal generation of the Son refers to eternal </a:t>
            </a:r>
            <a:r>
              <a:rPr lang="en-US" sz="1200" b="1" u="sng" dirty="0">
                <a:solidFill>
                  <a:srgbClr val="FF0000"/>
                </a:solidFill>
              </a:rPr>
              <a:t>relationship</a:t>
            </a:r>
            <a:r>
              <a:rPr lang="en-US" sz="1200" dirty="0"/>
              <a:t> of </a:t>
            </a:r>
            <a:r>
              <a:rPr lang="en-US" sz="1200" b="1" u="sng" dirty="0">
                <a:solidFill>
                  <a:srgbClr val="FF0000"/>
                </a:solidFill>
              </a:rPr>
              <a:t>intimacy</a:t>
            </a:r>
            <a:r>
              <a:rPr lang="en-US" sz="1200" dirty="0"/>
              <a:t> between God</a:t>
            </a:r>
          </a:p>
          <a:p>
            <a:pPr marL="514350" indent="-514350">
              <a:lnSpc>
                <a:spcPct val="95000"/>
              </a:lnSpc>
              <a:spcBef>
                <a:spcPts val="500"/>
              </a:spcBef>
              <a:spcAft>
                <a:spcPts val="500"/>
              </a:spcAft>
              <a:tabLst>
                <a:tab pos="630238" algn="l"/>
                <a:tab pos="1035050" algn="l"/>
              </a:tabLst>
            </a:pPr>
            <a:r>
              <a:rPr lang="en-US" sz="1200" dirty="0"/>
              <a:t>and Jesus— not an event when the son was created or born.</a:t>
            </a:r>
          </a:p>
          <a:p>
            <a:pPr marL="514350" indent="-514350">
              <a:lnSpc>
                <a:spcPct val="95000"/>
              </a:lnSpc>
              <a:spcBef>
                <a:spcPts val="500"/>
              </a:spcBef>
              <a:spcAft>
                <a:spcPts val="500"/>
              </a:spcAft>
              <a:tabLst>
                <a:tab pos="630238" algn="l"/>
                <a:tab pos="1035050" algn="l"/>
              </a:tabLst>
            </a:pPr>
            <a:endParaRPr lang="en-US" sz="1200" dirty="0"/>
          </a:p>
          <a:p>
            <a:pPr marL="514350" indent="-514350">
              <a:lnSpc>
                <a:spcPct val="95000"/>
              </a:lnSpc>
              <a:spcBef>
                <a:spcPts val="500"/>
              </a:spcBef>
              <a:spcAft>
                <a:spcPts val="500"/>
              </a:spcAft>
              <a:tabLst>
                <a:tab pos="630238" algn="l"/>
                <a:tab pos="1035050" algn="l"/>
              </a:tabLst>
            </a:pPr>
            <a:r>
              <a:rPr lang="en-US" sz="1200" dirty="0"/>
              <a:t>In this sense, the Son of God is an official </a:t>
            </a:r>
            <a:r>
              <a:rPr lang="en-US" sz="1200" b="1" u="sng" dirty="0">
                <a:solidFill>
                  <a:srgbClr val="FF0000"/>
                </a:solidFill>
              </a:rPr>
              <a:t>title</a:t>
            </a:r>
            <a:r>
              <a:rPr lang="en-US" sz="1200" dirty="0"/>
              <a:t> for Jesus Christ. </a:t>
            </a:r>
          </a:p>
          <a:p>
            <a:endParaRPr lang="en-US" dirty="0"/>
          </a:p>
          <a:p>
            <a:r>
              <a:rPr lang="en-US" sz="1200" kern="1200" dirty="0">
                <a:solidFill>
                  <a:schemeClr val="tx1"/>
                </a:solidFill>
                <a:effectLst/>
                <a:latin typeface="+mn-lt"/>
                <a:ea typeface="+mn-ea"/>
                <a:cs typeface="+mn-cs"/>
              </a:rPr>
              <a:t>What would some Muslims say?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They would respond by saying, “We must not limit God with this kind of human expression.”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However, the Koran itself uses such a method.  For instance, in Sura 2:109, we read about  the "face" of Allah. </a:t>
            </a:r>
          </a:p>
          <a:p>
            <a:endParaRPr lang="en-US" dirty="0"/>
          </a:p>
        </p:txBody>
      </p:sp>
      <p:sp>
        <p:nvSpPr>
          <p:cNvPr id="4" name="Slide Number Placeholder 3"/>
          <p:cNvSpPr>
            <a:spLocks noGrp="1"/>
          </p:cNvSpPr>
          <p:nvPr>
            <p:ph type="sldNum" sz="quarter" idx="5"/>
          </p:nvPr>
        </p:nvSpPr>
        <p:spPr/>
        <p:txBody>
          <a:bodyPr/>
          <a:lstStyle/>
          <a:p>
            <a:fld id="{51F2F76E-AF93-4AFB-9448-B85FCB30FA28}" type="slidenum">
              <a:rPr lang="en-US" smtClean="0"/>
              <a:pPr/>
              <a:t>22</a:t>
            </a:fld>
            <a:endParaRPr lang="en-US"/>
          </a:p>
        </p:txBody>
      </p:sp>
    </p:spTree>
    <p:extLst>
      <p:ext uri="{BB962C8B-B14F-4D97-AF65-F5344CB8AC3E}">
        <p14:creationId xmlns:p14="http://schemas.microsoft.com/office/powerpoint/2010/main" val="10319662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does this mean?</a:t>
            </a:r>
            <a:r>
              <a:rPr lang="en-US" dirty="0"/>
              <a:t> While Jesus holds significance in the Islamic faith, he is regarded no more highly than figures such as Moses or Abraham.</a:t>
            </a:r>
          </a:p>
          <a:p>
            <a:r>
              <a:rPr lang="en-US" b="1" dirty="0"/>
              <a:t>More to the point:</a:t>
            </a:r>
            <a:r>
              <a:rPr lang="en-US" dirty="0"/>
              <a:t> Jesus is viewed merely as a prophet—and of lesser importance than Muhammad, who is considered the “greatest” prophet in Islam.</a:t>
            </a:r>
          </a:p>
          <a:p>
            <a:endParaRPr lang="en-US" dirty="0"/>
          </a:p>
        </p:txBody>
      </p:sp>
      <p:sp>
        <p:nvSpPr>
          <p:cNvPr id="4" name="Slide Number Placeholder 3"/>
          <p:cNvSpPr>
            <a:spLocks noGrp="1"/>
          </p:cNvSpPr>
          <p:nvPr>
            <p:ph type="sldNum" sz="quarter" idx="5"/>
          </p:nvPr>
        </p:nvSpPr>
        <p:spPr/>
        <p:txBody>
          <a:bodyPr/>
          <a:lstStyle/>
          <a:p>
            <a:fld id="{51F2F76E-AF93-4AFB-9448-B85FCB30FA28}" type="slidenum">
              <a:rPr lang="en-US" smtClean="0"/>
              <a:pPr/>
              <a:t>24</a:t>
            </a:fld>
            <a:endParaRPr lang="en-US"/>
          </a:p>
        </p:txBody>
      </p:sp>
    </p:spTree>
    <p:extLst>
      <p:ext uri="{BB962C8B-B14F-4D97-AF65-F5344CB8AC3E}">
        <p14:creationId xmlns:p14="http://schemas.microsoft.com/office/powerpoint/2010/main" val="18389533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"Interestingly, while the Qur’an generally places Muhammad in a position of prominence, several suras suggest that Jesus may have been more than a prophet—perhaps even holding a status above Muhammad</a:t>
            </a:r>
          </a:p>
        </p:txBody>
      </p:sp>
      <p:sp>
        <p:nvSpPr>
          <p:cNvPr id="4" name="Slide Number Placeholder 3"/>
          <p:cNvSpPr>
            <a:spLocks noGrp="1"/>
          </p:cNvSpPr>
          <p:nvPr>
            <p:ph type="sldNum" sz="quarter" idx="5"/>
          </p:nvPr>
        </p:nvSpPr>
        <p:spPr/>
        <p:txBody>
          <a:bodyPr/>
          <a:lstStyle/>
          <a:p>
            <a:fld id="{51F2F76E-AF93-4AFB-9448-B85FCB30FA28}" type="slidenum">
              <a:rPr lang="en-US" smtClean="0"/>
              <a:pPr/>
              <a:t>25</a:t>
            </a:fld>
            <a:endParaRPr lang="en-US"/>
          </a:p>
        </p:txBody>
      </p:sp>
    </p:spTree>
    <p:extLst>
      <p:ext uri="{BB962C8B-B14F-4D97-AF65-F5344CB8AC3E}">
        <p14:creationId xmlns:p14="http://schemas.microsoft.com/office/powerpoint/2010/main" val="27890360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the Koran calls John the Baptist faultless as well which means we shouldn’t make too much of this but this is enough to use it us as a bridge to witness.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1F2F76E-AF93-4AFB-9448-B85FCB30FA28}" type="slidenum">
              <a:rPr lang="en-US" smtClean="0"/>
              <a:pPr/>
              <a:t>26</a:t>
            </a:fld>
            <a:endParaRPr lang="en-US"/>
          </a:p>
        </p:txBody>
      </p:sp>
    </p:spTree>
    <p:extLst>
      <p:ext uri="{BB962C8B-B14F-4D97-AF65-F5344CB8AC3E}">
        <p14:creationId xmlns:p14="http://schemas.microsoft.com/office/powerpoint/2010/main" val="2238986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F2F76E-AF93-4AFB-9448-B85FCB30FA28}" type="slidenum">
              <a:rPr lang="en-US" smtClean="0"/>
              <a:pPr/>
              <a:t>28</a:t>
            </a:fld>
            <a:endParaRPr lang="en-US"/>
          </a:p>
        </p:txBody>
      </p:sp>
    </p:spTree>
    <p:extLst>
      <p:ext uri="{BB962C8B-B14F-4D97-AF65-F5344CB8AC3E}">
        <p14:creationId xmlns:p14="http://schemas.microsoft.com/office/powerpoint/2010/main" val="3617704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Chapter 4:156-8 says that Jews said “we killed Jesus the messiah” but they killed him not.  It was fabricated for them or he was fabricated for them (Arabic here is not clear). </a:t>
            </a:r>
            <a:endParaRPr lang="en-US" sz="1200" dirty="0">
              <a:solidFill>
                <a:schemeClr val="bg1"/>
              </a:solidFill>
            </a:endParaRPr>
          </a:p>
          <a:p>
            <a:endParaRPr lang="en-US" dirty="0"/>
          </a:p>
        </p:txBody>
      </p:sp>
      <p:sp>
        <p:nvSpPr>
          <p:cNvPr id="4" name="Slide Number Placeholder 3"/>
          <p:cNvSpPr>
            <a:spLocks noGrp="1"/>
          </p:cNvSpPr>
          <p:nvPr>
            <p:ph type="sldNum" sz="quarter" idx="5"/>
          </p:nvPr>
        </p:nvSpPr>
        <p:spPr/>
        <p:txBody>
          <a:bodyPr/>
          <a:lstStyle/>
          <a:p>
            <a:fld id="{51F2F76E-AF93-4AFB-9448-B85FCB30FA28}" type="slidenum">
              <a:rPr lang="en-US" smtClean="0"/>
              <a:pPr/>
              <a:t>29</a:t>
            </a:fld>
            <a:endParaRPr lang="en-US"/>
          </a:p>
        </p:txBody>
      </p:sp>
    </p:spTree>
    <p:extLst>
      <p:ext uri="{BB962C8B-B14F-4D97-AF65-F5344CB8AC3E}">
        <p14:creationId xmlns:p14="http://schemas.microsoft.com/office/powerpoint/2010/main" val="908081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No one else has salvation (right below Chinese)</a:t>
            </a:r>
          </a:p>
        </p:txBody>
      </p:sp>
      <p:sp>
        <p:nvSpPr>
          <p:cNvPr id="4" name="Slide Number Placeholder 3"/>
          <p:cNvSpPr>
            <a:spLocks noGrp="1"/>
          </p:cNvSpPr>
          <p:nvPr>
            <p:ph type="sldNum" sz="quarter" idx="5"/>
          </p:nvPr>
        </p:nvSpPr>
        <p:spPr/>
        <p:txBody>
          <a:bodyPr/>
          <a:lstStyle/>
          <a:p>
            <a:fld id="{64A19EFF-7386-4165-9A62-6E02E86B3D6D}" type="slidenum">
              <a:rPr lang="en-US" smtClean="0"/>
              <a:pPr/>
              <a:t>3</a:t>
            </a:fld>
            <a:endParaRPr lang="en-US"/>
          </a:p>
        </p:txBody>
      </p:sp>
    </p:spTree>
    <p:extLst>
      <p:ext uri="{BB962C8B-B14F-4D97-AF65-F5344CB8AC3E}">
        <p14:creationId xmlns:p14="http://schemas.microsoft.com/office/powerpoint/2010/main" val="2508113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tabLst>
                <a:tab pos="749300" algn="l"/>
              </a:tabLst>
            </a:pPr>
            <a:r>
              <a:rPr lang="en-US" sz="1200" dirty="0">
                <a:solidFill>
                  <a:schemeClr val="bg1"/>
                </a:solidFill>
              </a:rPr>
              <a:t>Still, several Islamic scholars have insisted that Allah raised him from the dead and took him to heaven. </a:t>
            </a:r>
          </a:p>
          <a:p>
            <a:pPr>
              <a:tabLst>
                <a:tab pos="749300" algn="l"/>
              </a:tabLst>
            </a:pPr>
            <a:endParaRPr lang="en-US" sz="1200" dirty="0">
              <a:solidFill>
                <a:schemeClr val="bg1"/>
              </a:solidFill>
            </a:endParaRPr>
          </a:p>
          <a:p>
            <a:pPr>
              <a:tabLst>
                <a:tab pos="749300" algn="l"/>
              </a:tabLst>
            </a:pPr>
            <a:r>
              <a:rPr lang="en-US" sz="1200" dirty="0">
                <a:solidFill>
                  <a:schemeClr val="bg1"/>
                </a:solidFill>
              </a:rPr>
              <a:t>Sura 6:60: “It is He that makes you sleep like the dead by night, knowing what you have done by day, and then rouses you up to fulfill your allotted span of life.”  </a:t>
            </a:r>
          </a:p>
          <a:p>
            <a:pPr>
              <a:tabLst>
                <a:tab pos="749300" algn="l"/>
              </a:tabLst>
            </a:pPr>
            <a:endParaRPr lang="en-US" sz="1200" dirty="0">
              <a:solidFill>
                <a:schemeClr val="bg1"/>
              </a:solidFill>
            </a:endParaRPr>
          </a:p>
          <a:p>
            <a:pPr>
              <a:tabLst>
                <a:tab pos="749300" algn="l"/>
              </a:tabLst>
            </a:pPr>
            <a:r>
              <a:rPr lang="en-US" sz="1200" dirty="0">
                <a:solidFill>
                  <a:schemeClr val="bg1"/>
                </a:solidFill>
              </a:rPr>
              <a:t>At the very least, the death of Jesus is an </a:t>
            </a:r>
            <a:r>
              <a:rPr lang="en-US" sz="1200" b="1" u="sng" dirty="0">
                <a:solidFill>
                  <a:srgbClr val="FF0000"/>
                </a:solidFill>
              </a:rPr>
              <a:t>enigma</a:t>
            </a:r>
            <a:r>
              <a:rPr lang="en-US" sz="1200" dirty="0">
                <a:solidFill>
                  <a:schemeClr val="bg1"/>
                </a:solidFill>
              </a:rPr>
              <a:t> for Muslims. </a:t>
            </a:r>
          </a:p>
          <a:p>
            <a:endParaRPr lang="en-US" sz="1200" dirty="0">
              <a:solidFill>
                <a:schemeClr val="bg1"/>
              </a:solidFill>
            </a:endParaRPr>
          </a:p>
          <a:p>
            <a:r>
              <a:rPr lang="en-US"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5"/>
          </p:nvPr>
        </p:nvSpPr>
        <p:spPr/>
        <p:txBody>
          <a:bodyPr/>
          <a:lstStyle/>
          <a:p>
            <a:fld id="{51F2F76E-AF93-4AFB-9448-B85FCB30FA28}" type="slidenum">
              <a:rPr lang="en-US" smtClean="0"/>
              <a:pPr/>
              <a:t>30</a:t>
            </a:fld>
            <a:endParaRPr lang="en-US"/>
          </a:p>
        </p:txBody>
      </p:sp>
    </p:spTree>
    <p:extLst>
      <p:ext uri="{BB962C8B-B14F-4D97-AF65-F5344CB8AC3E}">
        <p14:creationId xmlns:p14="http://schemas.microsoft.com/office/powerpoint/2010/main" val="42095270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 </a:t>
            </a:r>
            <a:r>
              <a:rPr lang="en-US" dirty="0" err="1"/>
              <a:t>2X</a:t>
            </a:r>
            <a:r>
              <a:rPr lang="en-US" dirty="0"/>
              <a:t> TO EXIT</a:t>
            </a:r>
          </a:p>
        </p:txBody>
      </p:sp>
      <p:sp>
        <p:nvSpPr>
          <p:cNvPr id="4" name="Slide Number Placeholder 3"/>
          <p:cNvSpPr>
            <a:spLocks noGrp="1"/>
          </p:cNvSpPr>
          <p:nvPr>
            <p:ph type="sldNum" sz="quarter" idx="5"/>
          </p:nvPr>
        </p:nvSpPr>
        <p:spPr/>
        <p:txBody>
          <a:bodyPr/>
          <a:lstStyle/>
          <a:p>
            <a:fld id="{51F2F76E-AF93-4AFB-9448-B85FCB30FA28}" type="slidenum">
              <a:rPr lang="en-US" smtClean="0"/>
              <a:pPr/>
              <a:t>33</a:t>
            </a:fld>
            <a:endParaRPr lang="en-US"/>
          </a:p>
        </p:txBody>
      </p:sp>
    </p:spTree>
    <p:extLst>
      <p:ext uri="{BB962C8B-B14F-4D97-AF65-F5344CB8AC3E}">
        <p14:creationId xmlns:p14="http://schemas.microsoft.com/office/powerpoint/2010/main" val="144119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t>CLIC: </a:t>
            </a:r>
            <a:r>
              <a:rPr lang="en-US" sz="2800" dirty="0"/>
              <a:t> If I could be God for a moment, I'd choose Allah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t>CLIC:</a:t>
            </a:r>
            <a:r>
              <a:rPr lang="en-US" sz="2800" dirty="0"/>
              <a:t> —because He </a:t>
            </a:r>
            <a:r>
              <a:rPr lang="en-US" dirty="0"/>
              <a:t>doesn’t love those who don’t love Him, and I relate to that.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a:t>
            </a:r>
            <a:r>
              <a:rPr lang="en-US" dirty="0"/>
              <a:t> But that’s just a fantasy.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a:t>
            </a:r>
            <a:r>
              <a:rPr lang="en-US" dirty="0"/>
              <a:t> In reality, I need a God who loves me even when I don’t love Him back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 </a:t>
            </a:r>
            <a:r>
              <a:rPr lang="en-US" dirty="0"/>
              <a:t>—and that’s the Christian God.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 </a:t>
            </a:r>
            <a:r>
              <a:rPr lang="en-US" b="0" dirty="0"/>
              <a:t>In reality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 …</a:t>
            </a:r>
          </a:p>
          <a:p>
            <a:endParaRPr lang="en-US" dirty="0"/>
          </a:p>
        </p:txBody>
      </p:sp>
      <p:sp>
        <p:nvSpPr>
          <p:cNvPr id="4" name="Slide Number Placeholder 3"/>
          <p:cNvSpPr>
            <a:spLocks noGrp="1"/>
          </p:cNvSpPr>
          <p:nvPr>
            <p:ph type="sldNum" sz="quarter" idx="5"/>
          </p:nvPr>
        </p:nvSpPr>
        <p:spPr/>
        <p:txBody>
          <a:bodyPr/>
          <a:lstStyle/>
          <a:p>
            <a:fld id="{51F2F76E-AF93-4AFB-9448-B85FCB30FA28}" type="slidenum">
              <a:rPr lang="en-US" smtClean="0"/>
              <a:pPr/>
              <a:t>38</a:t>
            </a:fld>
            <a:endParaRPr lang="en-US"/>
          </a:p>
        </p:txBody>
      </p:sp>
    </p:spTree>
    <p:extLst>
      <p:ext uri="{BB962C8B-B14F-4D97-AF65-F5344CB8AC3E}">
        <p14:creationId xmlns:p14="http://schemas.microsoft.com/office/powerpoint/2010/main" val="22559660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Moksha (Hindu liberation).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“If we want protection from suffering and from the danger of lower rebirth, we must try not to commit any more </a:t>
            </a:r>
            <a:r>
              <a:rPr lang="en-US" sz="1200" b="1" dirty="0">
                <a:solidFill>
                  <a:srgbClr val="FFFF00"/>
                </a:solidFill>
              </a:rPr>
              <a:t>negative</a:t>
            </a:r>
            <a:r>
              <a:rPr lang="en-US" sz="1200" dirty="0"/>
              <a:t> karma, and we must also try to purify the negative karma that we have already committed. . . .  </a:t>
            </a:r>
          </a:p>
          <a:p>
            <a:endParaRPr lang="en-US" dirty="0"/>
          </a:p>
        </p:txBody>
      </p:sp>
      <p:sp>
        <p:nvSpPr>
          <p:cNvPr id="4" name="Slide Number Placeholder 3"/>
          <p:cNvSpPr>
            <a:spLocks noGrp="1"/>
          </p:cNvSpPr>
          <p:nvPr>
            <p:ph type="sldNum" sz="quarter" idx="5"/>
          </p:nvPr>
        </p:nvSpPr>
        <p:spPr/>
        <p:txBody>
          <a:bodyPr/>
          <a:lstStyle/>
          <a:p>
            <a:fld id="{1C640DF2-A99E-49FF-A962-E2F3EBCECEAF}" type="slidenum">
              <a:rPr lang="en-US" smtClean="0"/>
              <a:pPr/>
              <a:t>39</a:t>
            </a:fld>
            <a:endParaRPr lang="en-US"/>
          </a:p>
        </p:txBody>
      </p:sp>
    </p:spTree>
    <p:extLst>
      <p:ext uri="{BB962C8B-B14F-4D97-AF65-F5344CB8AC3E}">
        <p14:creationId xmlns:p14="http://schemas.microsoft.com/office/powerpoint/2010/main" val="29801240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 </a:t>
            </a:r>
            <a:r>
              <a:rPr lang="en-US" dirty="0" err="1"/>
              <a:t>2X</a:t>
            </a:r>
            <a:r>
              <a:rPr lang="en-US" dirty="0"/>
              <a:t> TO EXIT</a:t>
            </a:r>
          </a:p>
        </p:txBody>
      </p:sp>
      <p:sp>
        <p:nvSpPr>
          <p:cNvPr id="4" name="Slide Number Placeholder 3"/>
          <p:cNvSpPr>
            <a:spLocks noGrp="1"/>
          </p:cNvSpPr>
          <p:nvPr>
            <p:ph type="sldNum" sz="quarter" idx="5"/>
          </p:nvPr>
        </p:nvSpPr>
        <p:spPr/>
        <p:txBody>
          <a:bodyPr/>
          <a:lstStyle/>
          <a:p>
            <a:fld id="{51F2F76E-AF93-4AFB-9448-B85FCB30FA28}" type="slidenum">
              <a:rPr lang="en-US" smtClean="0"/>
              <a:pPr/>
              <a:t>7</a:t>
            </a:fld>
            <a:endParaRPr lang="en-US"/>
          </a:p>
        </p:txBody>
      </p:sp>
    </p:spTree>
    <p:extLst>
      <p:ext uri="{BB962C8B-B14F-4D97-AF65-F5344CB8AC3E}">
        <p14:creationId xmlns:p14="http://schemas.microsoft.com/office/powerpoint/2010/main" val="3244109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Christians, the plan of redemption begins with him. For Jews, Abraham is considered the origin of their people and faith. For Muslims, he is one of the most important prophets. Even the name </a:t>
            </a:r>
            <a:r>
              <a:rPr lang="en-US" i="1" dirty="0"/>
              <a:t>Allah</a:t>
            </a:r>
            <a:r>
              <a:rPr lang="en-US" dirty="0"/>
              <a:t>, which means “God,” was used by Syrian Christians and Jews as a name for God before the time of Muhammad.</a:t>
            </a:r>
          </a:p>
          <a:p>
            <a:endParaRPr lang="en-US" dirty="0"/>
          </a:p>
        </p:txBody>
      </p:sp>
      <p:sp>
        <p:nvSpPr>
          <p:cNvPr id="4" name="Slide Number Placeholder 3"/>
          <p:cNvSpPr>
            <a:spLocks noGrp="1"/>
          </p:cNvSpPr>
          <p:nvPr>
            <p:ph type="sldNum" sz="quarter" idx="5"/>
          </p:nvPr>
        </p:nvSpPr>
        <p:spPr/>
        <p:txBody>
          <a:bodyPr/>
          <a:lstStyle/>
          <a:p>
            <a:fld id="{51F2F76E-AF93-4AFB-9448-B85FCB30FA28}" type="slidenum">
              <a:rPr lang="en-US" smtClean="0"/>
              <a:pPr/>
              <a:t>8</a:t>
            </a:fld>
            <a:endParaRPr lang="en-US"/>
          </a:p>
        </p:txBody>
      </p:sp>
    </p:spTree>
    <p:extLst>
      <p:ext uri="{BB962C8B-B14F-4D97-AF65-F5344CB8AC3E}">
        <p14:creationId xmlns:p14="http://schemas.microsoft.com/office/powerpoint/2010/main" val="1402632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First Consideration:</a:t>
            </a:r>
            <a:r>
              <a:rPr lang="en-US" dirty="0"/>
              <a:t> Are there any similarities between the two faiths—particularly regarding their views on Jesus Christ?</a:t>
            </a:r>
          </a:p>
          <a:p>
            <a:r>
              <a:rPr lang="en-US" dirty="0"/>
              <a:t>Reflect on the words of a Muslim who was invited to speak at one of the largest churches in America, just a few months after the events of 9/11:</a:t>
            </a:r>
          </a:p>
          <a:p>
            <a:endParaRPr lang="en-US" b="1" dirty="0"/>
          </a:p>
        </p:txBody>
      </p:sp>
      <p:sp>
        <p:nvSpPr>
          <p:cNvPr id="4" name="Slide Number Placeholder 3"/>
          <p:cNvSpPr>
            <a:spLocks noGrp="1"/>
          </p:cNvSpPr>
          <p:nvPr>
            <p:ph type="sldNum" sz="quarter" idx="5"/>
          </p:nvPr>
        </p:nvSpPr>
        <p:spPr/>
        <p:txBody>
          <a:bodyPr/>
          <a:lstStyle/>
          <a:p>
            <a:fld id="{51F2F76E-AF93-4AFB-9448-B85FCB30FA28}" type="slidenum">
              <a:rPr lang="en-US" smtClean="0"/>
              <a:pPr/>
              <a:t>9</a:t>
            </a:fld>
            <a:endParaRPr lang="en-US"/>
          </a:p>
        </p:txBody>
      </p:sp>
    </p:spTree>
    <p:extLst>
      <p:ext uri="{BB962C8B-B14F-4D97-AF65-F5344CB8AC3E}">
        <p14:creationId xmlns:p14="http://schemas.microsoft.com/office/powerpoint/2010/main" val="30101441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 </a:t>
            </a:r>
            <a:r>
              <a:rPr lang="en-US" dirty="0" err="1"/>
              <a:t>2X</a:t>
            </a:r>
            <a:r>
              <a:rPr lang="en-US" dirty="0"/>
              <a:t> TO EXIT</a:t>
            </a:r>
          </a:p>
        </p:txBody>
      </p:sp>
      <p:sp>
        <p:nvSpPr>
          <p:cNvPr id="4" name="Slide Number Placeholder 3"/>
          <p:cNvSpPr>
            <a:spLocks noGrp="1"/>
          </p:cNvSpPr>
          <p:nvPr>
            <p:ph type="sldNum" sz="quarter" idx="5"/>
          </p:nvPr>
        </p:nvSpPr>
        <p:spPr/>
        <p:txBody>
          <a:bodyPr/>
          <a:lstStyle/>
          <a:p>
            <a:fld id="{51F2F76E-AF93-4AFB-9448-B85FCB30FA28}" type="slidenum">
              <a:rPr lang="en-US" smtClean="0"/>
              <a:pPr/>
              <a:t>12</a:t>
            </a:fld>
            <a:endParaRPr lang="en-US"/>
          </a:p>
        </p:txBody>
      </p:sp>
    </p:spTree>
    <p:extLst>
      <p:ext uri="{BB962C8B-B14F-4D97-AF65-F5344CB8AC3E}">
        <p14:creationId xmlns:p14="http://schemas.microsoft.com/office/powerpoint/2010/main" val="2954689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tabLst>
                <a:tab pos="974725" algn="l"/>
              </a:tabLst>
            </a:pPr>
            <a:r>
              <a:rPr lang="en-US" sz="1200" dirty="0"/>
              <a:t>Here, since Jesus is referred to as “the </a:t>
            </a:r>
            <a:r>
              <a:rPr lang="en-US" sz="1200" b="1" u="sng" dirty="0">
                <a:solidFill>
                  <a:srgbClr val="C00000"/>
                </a:solidFill>
              </a:rPr>
              <a:t>Word</a:t>
            </a:r>
            <a:r>
              <a:rPr lang="en-US" sz="1200" dirty="0"/>
              <a:t> from Him,” how do Muslims 	interpret this sura (i.e., revelation)?  </a:t>
            </a:r>
          </a:p>
          <a:p>
            <a:pPr>
              <a:tabLst>
                <a:tab pos="974725" algn="l"/>
              </a:tabLst>
            </a:pPr>
            <a:endParaRPr lang="en-US" sz="1200" dirty="0"/>
          </a:p>
          <a:p>
            <a:pPr>
              <a:tabLst>
                <a:tab pos="974725" algn="l"/>
              </a:tabLst>
            </a:pPr>
            <a:r>
              <a:rPr lang="en-US" sz="1200" dirty="0"/>
              <a:t>Some say the word “Him" refers to </a:t>
            </a:r>
            <a:r>
              <a:rPr lang="en-US" sz="1200" b="1" u="sng" dirty="0">
                <a:solidFill>
                  <a:srgbClr val="C00000"/>
                </a:solidFill>
              </a:rPr>
              <a:t>Word</a:t>
            </a:r>
            <a:r>
              <a:rPr lang="en-US" sz="1200" dirty="0"/>
              <a:t> instead of Allah.  This, then, would mean “a Word from </a:t>
            </a:r>
            <a:r>
              <a:rPr lang="en-US" sz="1200" b="1" u="sng" dirty="0">
                <a:solidFill>
                  <a:srgbClr val="C00000"/>
                </a:solidFill>
              </a:rPr>
              <a:t>Word</a:t>
            </a:r>
            <a:r>
              <a:rPr lang="en-US" sz="1200" dirty="0"/>
              <a:t>.”  Does that make sense?  </a:t>
            </a:r>
          </a:p>
          <a:p>
            <a:pPr>
              <a:tabLst>
                <a:tab pos="974725" algn="l"/>
              </a:tabLst>
            </a:pPr>
            <a:endParaRPr lang="en-US" sz="1200" dirty="0"/>
          </a:p>
          <a:p>
            <a:pPr>
              <a:tabLst>
                <a:tab pos="974725" algn="l"/>
              </a:tabLst>
            </a:pPr>
            <a:r>
              <a:rPr lang="en-US" sz="1200" dirty="0"/>
              <a:t>Other Muslim teachers say that Jesus is the Word of God, but he was </a:t>
            </a:r>
            <a:r>
              <a:rPr lang="en-US" sz="1200" b="1" u="sng" dirty="0">
                <a:solidFill>
                  <a:srgbClr val="C00000"/>
                </a:solidFill>
              </a:rPr>
              <a:t>created</a:t>
            </a:r>
            <a:r>
              <a:rPr lang="en-US"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effectLst>
                <a:outerShdw blurRad="38100" dist="38100" dir="2700000" algn="tl">
                  <a:srgbClr val="000000">
                    <a:alpha val="43137"/>
                  </a:srgbClr>
                </a:outerShdw>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effectLst>
                  <a:outerShdw blurRad="38100" dist="38100" dir="2700000" algn="tl">
                    <a:srgbClr val="000000">
                      <a:alpha val="43137"/>
                    </a:srgbClr>
                  </a:outerShdw>
                </a:effectLst>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effectLst>
                  <a:outerShdw blurRad="38100" dist="38100" dir="2700000" algn="tl">
                    <a:srgbClr val="000000">
                      <a:alpha val="43137"/>
                    </a:srgbClr>
                  </a:outerShdw>
                </a:effectLst>
              </a:rPr>
              <a:t>HE SHALL PREACH TO MEN IN HIS CRADLE </a:t>
            </a:r>
            <a:r>
              <a:rPr lang="en-US" sz="1200" dirty="0"/>
              <a:t>and in the prime of manhood, and shall lead a righteous life.”  </a:t>
            </a:r>
          </a:p>
          <a:p>
            <a:endParaRPr lang="en-US" dirty="0"/>
          </a:p>
        </p:txBody>
      </p:sp>
      <p:sp>
        <p:nvSpPr>
          <p:cNvPr id="4" name="Slide Number Placeholder 3"/>
          <p:cNvSpPr>
            <a:spLocks noGrp="1"/>
          </p:cNvSpPr>
          <p:nvPr>
            <p:ph type="sldNum" sz="quarter" idx="5"/>
          </p:nvPr>
        </p:nvSpPr>
        <p:spPr/>
        <p:txBody>
          <a:bodyPr/>
          <a:lstStyle/>
          <a:p>
            <a:fld id="{51F2F76E-AF93-4AFB-9448-B85FCB30FA28}" type="slidenum">
              <a:rPr lang="en-US" smtClean="0"/>
              <a:pPr/>
              <a:t>13</a:t>
            </a:fld>
            <a:endParaRPr lang="en-US"/>
          </a:p>
        </p:txBody>
      </p:sp>
    </p:spTree>
    <p:extLst>
      <p:ext uri="{BB962C8B-B14F-4D97-AF65-F5344CB8AC3E}">
        <p14:creationId xmlns:p14="http://schemas.microsoft.com/office/powerpoint/2010/main" val="1690600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"Furthermore, the miracles of Jesus mentioned in the Qur'an are similar to those found in the Bible."</a:t>
            </a:r>
          </a:p>
        </p:txBody>
      </p:sp>
      <p:sp>
        <p:nvSpPr>
          <p:cNvPr id="4" name="Slide Number Placeholder 3"/>
          <p:cNvSpPr>
            <a:spLocks noGrp="1"/>
          </p:cNvSpPr>
          <p:nvPr>
            <p:ph type="sldNum" sz="quarter" idx="5"/>
          </p:nvPr>
        </p:nvSpPr>
        <p:spPr/>
        <p:txBody>
          <a:bodyPr/>
          <a:lstStyle/>
          <a:p>
            <a:fld id="{51F2F76E-AF93-4AFB-9448-B85FCB30FA28}" type="slidenum">
              <a:rPr lang="en-US" smtClean="0"/>
              <a:pPr/>
              <a:t>15</a:t>
            </a:fld>
            <a:endParaRPr lang="en-US"/>
          </a:p>
        </p:txBody>
      </p:sp>
    </p:spTree>
    <p:extLst>
      <p:ext uri="{BB962C8B-B14F-4D97-AF65-F5344CB8AC3E}">
        <p14:creationId xmlns:p14="http://schemas.microsoft.com/office/powerpoint/2010/main" val="31010190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these similarities are significant and useful in dialoguing with Muslims, several important differences regarding Jesus are too pronounced to support the assertion that Christians and Muslims believe in and worship the same God.</a:t>
            </a:r>
          </a:p>
        </p:txBody>
      </p:sp>
      <p:sp>
        <p:nvSpPr>
          <p:cNvPr id="4" name="Slide Number Placeholder 3"/>
          <p:cNvSpPr>
            <a:spLocks noGrp="1"/>
          </p:cNvSpPr>
          <p:nvPr>
            <p:ph type="sldNum" sz="quarter" idx="5"/>
          </p:nvPr>
        </p:nvSpPr>
        <p:spPr/>
        <p:txBody>
          <a:bodyPr/>
          <a:lstStyle/>
          <a:p>
            <a:fld id="{51F2F76E-AF93-4AFB-9448-B85FCB30FA28}" type="slidenum">
              <a:rPr lang="en-US" smtClean="0"/>
              <a:pPr/>
              <a:t>17</a:t>
            </a:fld>
            <a:endParaRPr lang="en-US"/>
          </a:p>
        </p:txBody>
      </p:sp>
    </p:spTree>
    <p:extLst>
      <p:ext uri="{BB962C8B-B14F-4D97-AF65-F5344CB8AC3E}">
        <p14:creationId xmlns:p14="http://schemas.microsoft.com/office/powerpoint/2010/main" val="857273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711200" y="1371600"/>
            <a:ext cx="10468864"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711200" y="3228536"/>
            <a:ext cx="10472928"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F6894B68-5E2F-4F01-9C00-954B17667519}" type="datetimeFigureOut">
              <a:rPr lang="en-US" smtClean="0"/>
              <a:pPr/>
              <a:t>10/2/2025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9C56C1E8-4E2D-4EF3-AD7D-60DD98E2C55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6894B68-5E2F-4F01-9C00-954B17667519}" type="datetimeFigureOut">
              <a:rPr lang="en-US" smtClean="0"/>
              <a:pPr/>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56C1E8-4E2D-4EF3-AD7D-60DD98E2C55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914402"/>
            <a:ext cx="27432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914402"/>
            <a:ext cx="80264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6894B68-5E2F-4F01-9C00-954B17667519}" type="datetimeFigureOut">
              <a:rPr lang="en-US" smtClean="0"/>
              <a:pPr/>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56C1E8-4E2D-4EF3-AD7D-60DD98E2C55E}"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Photo 1">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A9A80D3-2272-ED0F-EBF4-34428557569F}"/>
              </a:ext>
            </a:extLst>
          </p:cNvPr>
          <p:cNvSpPr/>
          <p:nvPr/>
        </p:nvSpPr>
        <p:spPr>
          <a:xfrm>
            <a:off x="-1" y="0"/>
            <a:ext cx="12192001"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1F71E75-F7A2-7C1F-EF86-C5186E904883}"/>
              </a:ext>
            </a:extLst>
          </p:cNvPr>
          <p:cNvSpPr/>
          <p:nvPr/>
        </p:nvSpPr>
        <p:spPr>
          <a:xfrm>
            <a:off x="-4262" y="0"/>
            <a:ext cx="7547339" cy="6858002"/>
          </a:xfrm>
          <a:prstGeom prst="rect">
            <a:avLst/>
          </a:prstGeom>
          <a:gradFill>
            <a:gsLst>
              <a:gs pos="6000">
                <a:schemeClr val="accent5"/>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5AB4E0A7-C9D3-8408-2EE0-E46AF38E815F}"/>
              </a:ext>
            </a:extLst>
          </p:cNvPr>
          <p:cNvSpPr/>
          <p:nvPr/>
        </p:nvSpPr>
        <p:spPr>
          <a:xfrm rot="10800000">
            <a:off x="-4285" y="-3"/>
            <a:ext cx="7547361" cy="6857999"/>
          </a:xfrm>
          <a:prstGeom prst="rect">
            <a:avLst/>
          </a:prstGeom>
          <a:gradFill>
            <a:gsLst>
              <a:gs pos="43000">
                <a:schemeClr val="accent2">
                  <a:alpha val="0"/>
                </a:schemeClr>
              </a:gs>
              <a:gs pos="100000">
                <a:schemeClr val="accent2">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373CB42-010B-9ABE-75EF-F502B4A9F42C}"/>
              </a:ext>
            </a:extLst>
          </p:cNvPr>
          <p:cNvSpPr/>
          <p:nvPr/>
        </p:nvSpPr>
        <p:spPr>
          <a:xfrm rot="16200000">
            <a:off x="1156173" y="-1160457"/>
            <a:ext cx="5226425" cy="7547338"/>
          </a:xfrm>
          <a:prstGeom prst="rect">
            <a:avLst/>
          </a:prstGeom>
          <a:gradFill>
            <a:gsLst>
              <a:gs pos="50000">
                <a:schemeClr val="accent5">
                  <a:alpha val="0"/>
                </a:schemeClr>
              </a:gs>
              <a:gs pos="100000">
                <a:schemeClr val="accent5">
                  <a:lumMod val="60000"/>
                  <a:lumOff val="4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12648" y="502920"/>
            <a:ext cx="5852160" cy="2953512"/>
          </a:xfrm>
        </p:spPr>
        <p:txBody>
          <a:bodyPr vert="horz" lIns="91440" tIns="45720" rIns="91440" bIns="45720" rtlCol="0" anchor="t">
            <a:normAutofit/>
          </a:bodyPr>
          <a:lstStyle>
            <a:lvl1pPr>
              <a:defRPr lang="en-US" sz="5400" dirty="0">
                <a:solidFill>
                  <a:schemeClr val="bg1"/>
                </a:solidFill>
              </a:defRPr>
            </a:lvl1pPr>
          </a:lstStyle>
          <a:p>
            <a:pPr lvl="0"/>
            <a:r>
              <a:rPr lang="en-US" dirty="0"/>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612648" y="4544568"/>
            <a:ext cx="4681728" cy="1591056"/>
          </a:xfrm>
        </p:spPr>
        <p:txBody>
          <a:bodyPr vert="horz" lIns="91440" tIns="45720" rIns="91440" bIns="45720" rtlCol="0" anchor="ctr">
            <a:normAutofit/>
          </a:bodyPr>
          <a:lstStyle>
            <a:lvl1pPr marL="0" indent="0">
              <a:buNone/>
              <a:defRPr lang="en-US" sz="2000" dirty="0">
                <a:solidFill>
                  <a:schemeClr val="bg1"/>
                </a:solidFill>
              </a:defRPr>
            </a:lvl1pPr>
          </a:lstStyle>
          <a:p>
            <a:pPr lvl="0"/>
            <a:r>
              <a:rPr lang="en-US" dirty="0"/>
              <a:t>Click to edit Master subtitle style</a:t>
            </a:r>
          </a:p>
        </p:txBody>
      </p:sp>
      <p:sp>
        <p:nvSpPr>
          <p:cNvPr id="11" name="Footer Placeholder 10">
            <a:extLst>
              <a:ext uri="{FF2B5EF4-FFF2-40B4-BE49-F238E27FC236}">
                <a16:creationId xmlns:a16="http://schemas.microsoft.com/office/drawing/2014/main" id="{F98245A6-7E39-43E3-BB93-77F622756065}"/>
              </a:ext>
            </a:extLst>
          </p:cNvPr>
          <p:cNvSpPr>
            <a:spLocks noGrp="1"/>
          </p:cNvSpPr>
          <p:nvPr>
            <p:ph type="ftr" sz="quarter" idx="15"/>
          </p:nvPr>
        </p:nvSpPr>
        <p:spPr/>
        <p:txBody>
          <a:bodyPr/>
          <a:lstStyle>
            <a:lvl1pPr>
              <a:defRPr>
                <a:solidFill>
                  <a:schemeClr val="bg1"/>
                </a:solidFill>
              </a:defRPr>
            </a:lvl1pPr>
          </a:lstStyle>
          <a:p>
            <a:r>
              <a:rPr lang="en-US"/>
              <a:t>Sample Footer Text</a:t>
            </a:r>
            <a:endParaRPr lang="en-US" dirty="0"/>
          </a:p>
        </p:txBody>
      </p:sp>
      <p:sp>
        <p:nvSpPr>
          <p:cNvPr id="10" name="Date Placeholder 9">
            <a:extLst>
              <a:ext uri="{FF2B5EF4-FFF2-40B4-BE49-F238E27FC236}">
                <a16:creationId xmlns:a16="http://schemas.microsoft.com/office/drawing/2014/main" id="{00431E1F-9861-6E9A-6FDA-9450A0A9109C}"/>
              </a:ext>
            </a:extLst>
          </p:cNvPr>
          <p:cNvSpPr>
            <a:spLocks noGrp="1"/>
          </p:cNvSpPr>
          <p:nvPr>
            <p:ph type="dt" sz="half" idx="14"/>
          </p:nvPr>
        </p:nvSpPr>
        <p:spPr>
          <a:xfrm>
            <a:off x="4617720" y="6318504"/>
            <a:ext cx="2153412" cy="365760"/>
          </a:xfrm>
        </p:spPr>
        <p:txBody>
          <a:bodyPr/>
          <a:lstStyle>
            <a:lvl1pPr>
              <a:defRPr>
                <a:solidFill>
                  <a:schemeClr val="bg1"/>
                </a:solidFill>
              </a:defRPr>
            </a:lvl1pPr>
          </a:lstStyle>
          <a:p>
            <a:fld id="{D29CF56E-D922-4450-9794-8B0E1451F6EB}" type="datetime1">
              <a:rPr lang="en-US" smtClean="0"/>
              <a:t>10/2/2025</a:t>
            </a:fld>
            <a:endParaRPr lang="en-US" dirty="0"/>
          </a:p>
        </p:txBody>
      </p:sp>
      <p:sp>
        <p:nvSpPr>
          <p:cNvPr id="12" name="Slide Number Placeholder 11">
            <a:extLst>
              <a:ext uri="{FF2B5EF4-FFF2-40B4-BE49-F238E27FC236}">
                <a16:creationId xmlns:a16="http://schemas.microsoft.com/office/drawing/2014/main" id="{43C4D8A9-0078-62DC-A293-9B6083ED649D}"/>
              </a:ext>
            </a:extLst>
          </p:cNvPr>
          <p:cNvSpPr>
            <a:spLocks noGrp="1"/>
          </p:cNvSpPr>
          <p:nvPr>
            <p:ph type="sldNum" sz="quarter" idx="16"/>
          </p:nvPr>
        </p:nvSpPr>
        <p:spPr>
          <a:xfrm>
            <a:off x="6688836" y="6318504"/>
            <a:ext cx="493776" cy="365760"/>
          </a:xfrm>
        </p:spPr>
        <p:txBody>
          <a:bodyPr/>
          <a:lstStyle>
            <a:lvl1pPr>
              <a:defRPr>
                <a:solidFill>
                  <a:schemeClr val="bg1"/>
                </a:solidFill>
              </a:defRPr>
            </a:lvl1pPr>
          </a:lstStyle>
          <a:p>
            <a:fld id="{CC057153-B650-4DEB-B370-79DDCFDCE934}" type="slidenum">
              <a:rPr lang="en-US" smtClean="0"/>
              <a:pPr/>
              <a:t>‹#›</a:t>
            </a:fld>
            <a:endParaRPr lang="en-US" dirty="0"/>
          </a:p>
        </p:txBody>
      </p:sp>
      <p:sp>
        <p:nvSpPr>
          <p:cNvPr id="9" name="Picture Placeholder 8">
            <a:extLst>
              <a:ext uri="{FF2B5EF4-FFF2-40B4-BE49-F238E27FC236}">
                <a16:creationId xmlns:a16="http://schemas.microsoft.com/office/drawing/2014/main" id="{37C87932-7DAB-7F93-5E51-7AEEA5AC7FEA}"/>
              </a:ext>
            </a:extLst>
          </p:cNvPr>
          <p:cNvSpPr>
            <a:spLocks noGrp="1"/>
          </p:cNvSpPr>
          <p:nvPr>
            <p:ph type="pic" sz="quarter" idx="13" hasCustomPrompt="1"/>
          </p:nvPr>
        </p:nvSpPr>
        <p:spPr>
          <a:xfrm>
            <a:off x="7534656" y="0"/>
            <a:ext cx="4654296" cy="6858000"/>
          </a:xfrm>
          <a:blipFill dpi="0" rotWithShape="1">
            <a:blip r:embed="rId2">
              <a:alphaModFix amt="70000"/>
            </a:blip>
            <a:srcRect/>
            <a:stretch>
              <a:fillRect/>
            </a:stretch>
          </a:blipFill>
        </p:spPr>
        <p:txBody>
          <a:bodyPr/>
          <a:lstStyle>
            <a:lvl1pPr marL="0" indent="0">
              <a:buNone/>
              <a:defRPr/>
            </a:lvl1pPr>
          </a:lstStyle>
          <a:p>
            <a:r>
              <a:rPr lang="en-US" dirty="0"/>
              <a:t>.</a:t>
            </a:r>
          </a:p>
        </p:txBody>
      </p:sp>
    </p:spTree>
    <p:extLst>
      <p:ext uri="{BB962C8B-B14F-4D97-AF65-F5344CB8AC3E}">
        <p14:creationId xmlns:p14="http://schemas.microsoft.com/office/powerpoint/2010/main" val="154472616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6894B68-5E2F-4F01-9C00-954B17667519}" type="datetimeFigureOut">
              <a:rPr lang="en-US" smtClean="0"/>
              <a:pPr/>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56C1E8-4E2D-4EF3-AD7D-60DD98E2C55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707136" y="2704664"/>
            <a:ext cx="103632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F6894B68-5E2F-4F01-9C00-954B17667519}" type="datetimeFigureOut">
              <a:rPr lang="en-US" smtClean="0"/>
              <a:pPr/>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56C1E8-4E2D-4EF3-AD7D-60DD98E2C55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a:lstStyle/>
          <a:p>
            <a:r>
              <a:rPr kumimoji="0" lang="en-US"/>
              <a:t>Click to edit Master title style</a:t>
            </a:r>
          </a:p>
        </p:txBody>
      </p:sp>
      <p:sp>
        <p:nvSpPr>
          <p:cNvPr id="3" name="Content Placeholder 2"/>
          <p:cNvSpPr>
            <a:spLocks noGrp="1"/>
          </p:cNvSpPr>
          <p:nvPr>
            <p:ph sz="half" idx="1"/>
          </p:nvPr>
        </p:nvSpPr>
        <p:spPr>
          <a:xfrm>
            <a:off x="609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6197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F6894B68-5E2F-4F01-9C00-954B17667519}" type="datetimeFigureOut">
              <a:rPr lang="en-US" smtClean="0"/>
              <a:pPr/>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56C1E8-4E2D-4EF3-AD7D-60DD98E2C55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609600" y="1855248"/>
            <a:ext cx="5386917"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6193368" y="1859758"/>
            <a:ext cx="5389033"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609600" y="2514600"/>
            <a:ext cx="5386917"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6193368" y="2514600"/>
            <a:ext cx="5389033"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F6894B68-5E2F-4F01-9C00-954B17667519}" type="datetimeFigureOut">
              <a:rPr lang="en-US" smtClean="0"/>
              <a:pPr/>
              <a:t>10/2/2025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56C1E8-4E2D-4EF3-AD7D-60DD98E2C55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10744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F6894B68-5E2F-4F01-9C00-954B17667519}" type="datetimeFigureOut">
              <a:rPr lang="en-US" smtClean="0"/>
              <a:pPr/>
              <a:t>10/2/2025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56C1E8-4E2D-4EF3-AD7D-60DD98E2C55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894B68-5E2F-4F01-9C00-954B17667519}" type="datetimeFigureOut">
              <a:rPr lang="en-US" smtClean="0"/>
              <a:pPr/>
              <a:t>10/2/2025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56C1E8-4E2D-4EF3-AD7D-60DD98E2C55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514352"/>
            <a:ext cx="36576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914400" y="1676400"/>
            <a:ext cx="36576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4766733" y="1676400"/>
            <a:ext cx="6815667"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F6894B68-5E2F-4F01-9C00-954B17667519}" type="datetimeFigureOut">
              <a:rPr lang="en-US" smtClean="0"/>
              <a:pPr/>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56C1E8-4E2D-4EF3-AD7D-60DD98E2C55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4221004" y="1108077"/>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12" name="Right Triangle 11"/>
          <p:cNvSpPr/>
          <p:nvPr/>
        </p:nvSpPr>
        <p:spPr>
          <a:xfrm rot="420000" flipV="1">
            <a:off x="10672179"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2" name="Title 1"/>
          <p:cNvSpPr>
            <a:spLocks noGrp="1"/>
          </p:cNvSpPr>
          <p:nvPr>
            <p:ph type="title"/>
          </p:nvPr>
        </p:nvSpPr>
        <p:spPr>
          <a:xfrm>
            <a:off x="812800" y="1176997"/>
            <a:ext cx="2950464"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812800" y="2828785"/>
            <a:ext cx="29464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F6894B68-5E2F-4F01-9C00-954B17667519}" type="datetimeFigureOut">
              <a:rPr lang="en-US" smtClean="0"/>
              <a:pPr/>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69600" y="6356351"/>
            <a:ext cx="812800" cy="365125"/>
          </a:xfrm>
        </p:spPr>
        <p:txBody>
          <a:bodyPr/>
          <a:lstStyle/>
          <a:p>
            <a:fld id="{9C56C1E8-4E2D-4EF3-AD7D-60DD98E2C55E}" type="slidenum">
              <a:rPr lang="en-US" smtClean="0"/>
              <a:pPr/>
              <a:t>‹#›</a:t>
            </a:fld>
            <a:endParaRPr lang="en-US"/>
          </a:p>
        </p:txBody>
      </p:sp>
      <p:sp>
        <p:nvSpPr>
          <p:cNvPr id="3" name="Picture Placeholder 2"/>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sz="1800">
              <a:solidFill>
                <a:schemeClr val="tx1"/>
              </a:solidFill>
              <a:latin typeface="+mn-lt"/>
              <a:ea typeface="+mn-ea"/>
              <a:cs typeface="+mn-cs"/>
            </a:endParaRPr>
          </a:p>
        </p:txBody>
      </p:sp>
      <p:sp>
        <p:nvSpPr>
          <p:cNvPr id="11" name="Freeform 10"/>
          <p:cNvSpPr>
            <a:spLocks/>
          </p:cNvSpPr>
          <p:nvPr/>
        </p:nvSpPr>
        <p:spPr bwMode="auto">
          <a:xfrm flipV="1">
            <a:off x="5842000" y="6219826"/>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sz="180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12700" y="-7144"/>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sz="1800">
              <a:solidFill>
                <a:schemeClr val="tx1"/>
              </a:solidFill>
              <a:latin typeface="+mn-lt"/>
              <a:ea typeface="+mn-ea"/>
              <a:cs typeface="+mn-cs"/>
            </a:endParaRPr>
          </a:p>
        </p:txBody>
      </p:sp>
      <p:sp>
        <p:nvSpPr>
          <p:cNvPr id="8" name="Freeform 7"/>
          <p:cNvSpPr>
            <a:spLocks/>
          </p:cNvSpPr>
          <p:nvPr/>
        </p:nvSpPr>
        <p:spPr bwMode="auto">
          <a:xfrm>
            <a:off x="5842000" y="-7144"/>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sz="1800">
              <a:solidFill>
                <a:schemeClr val="tx1"/>
              </a:solidFill>
              <a:latin typeface="+mn-lt"/>
              <a:ea typeface="+mn-ea"/>
              <a:cs typeface="+mn-cs"/>
            </a:endParaRPr>
          </a:p>
        </p:txBody>
      </p:sp>
      <p:sp>
        <p:nvSpPr>
          <p:cNvPr id="9" name="Title Placeholder 8"/>
          <p:cNvSpPr>
            <a:spLocks noGrp="1"/>
          </p:cNvSpPr>
          <p:nvPr>
            <p:ph type="title"/>
          </p:nvPr>
        </p:nvSpPr>
        <p:spPr>
          <a:xfrm>
            <a:off x="609600" y="704088"/>
            <a:ext cx="109728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609600" y="1935480"/>
            <a:ext cx="109728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09600" y="6356351"/>
            <a:ext cx="2844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6894B68-5E2F-4F01-9C00-954B17667519}" type="datetimeFigureOut">
              <a:rPr lang="en-US" smtClean="0"/>
              <a:pPr/>
              <a:t>10/2/2025</a:t>
            </a:fld>
            <a:endParaRPr lang="en-US"/>
          </a:p>
        </p:txBody>
      </p:sp>
      <p:sp>
        <p:nvSpPr>
          <p:cNvPr id="22" name="Footer Placeholder 21"/>
          <p:cNvSpPr>
            <a:spLocks noGrp="1"/>
          </p:cNvSpPr>
          <p:nvPr>
            <p:ph type="ftr" sz="quarter" idx="3"/>
          </p:nvPr>
        </p:nvSpPr>
        <p:spPr>
          <a:xfrm>
            <a:off x="3556000" y="6356351"/>
            <a:ext cx="44704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10566400" y="6356351"/>
            <a:ext cx="1016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C56C1E8-4E2D-4EF3-AD7D-60DD98E2C55E}" type="slidenum">
              <a:rPr lang="en-US" smtClean="0"/>
              <a:pPr/>
              <a:t>‹#›</a:t>
            </a:fld>
            <a:endParaRPr lang="en-US"/>
          </a:p>
        </p:txBody>
      </p:sp>
      <p:grpSp>
        <p:nvGrpSpPr>
          <p:cNvPr id="2" name="Group 1"/>
          <p:cNvGrpSpPr/>
          <p:nvPr/>
        </p:nvGrpSpPr>
        <p:grpSpPr>
          <a:xfrm>
            <a:off x="-25356" y="202408"/>
            <a:ext cx="12240731"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sz="1800"/>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0.png"/><Relationship Id="rId5" Type="http://schemas.openxmlformats.org/officeDocument/2006/relationships/audio" Target="../media/audio1.wav"/><Relationship Id="rId4" Type="http://schemas.openxmlformats.org/officeDocument/2006/relationships/notesSlide" Target="../notesSlides/notesSlide9.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ti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oleObject" Target="../embeddings/oleObject1.bin"/><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6.svg"/><Relationship Id="rId5" Type="http://schemas.openxmlformats.org/officeDocument/2006/relationships/image" Target="../media/image8.png"/><Relationship Id="rId10" Type="http://schemas.openxmlformats.org/officeDocument/2006/relationships/image" Target="../media/image5.png"/><Relationship Id="rId4" Type="http://schemas.openxmlformats.org/officeDocument/2006/relationships/image" Target="../media/image7.emf"/><Relationship Id="rId9"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6.emf"/></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0.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png"/><Relationship Id="rId3" Type="http://schemas.openxmlformats.org/officeDocument/2006/relationships/slideLayout" Target="../slideLayouts/slideLayout2.xml"/><Relationship Id="rId7" Type="http://schemas.openxmlformats.org/officeDocument/2006/relationships/image" Target="../media/image54.jpg"/><Relationship Id="rId12" Type="http://schemas.openxmlformats.org/officeDocument/2006/relationships/image" Target="../media/image59.pn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jpg"/><Relationship Id="rId4" Type="http://schemas.openxmlformats.org/officeDocument/2006/relationships/notesSlide" Target="../notesSlides/notesSlide22.xml"/><Relationship Id="rId9" Type="http://schemas.openxmlformats.org/officeDocument/2006/relationships/image" Target="../media/image56.png"/><Relationship Id="rId14" Type="http://schemas.microsoft.com/office/2007/relationships/hdphoto" Target="../media/hdphoto6.wdp"/></Relationships>
</file>

<file path=ppt/slides/_rels/slide39.xml.rels><?xml version="1.0" encoding="UTF-8" standalone="yes"?>
<Relationships xmlns="http://schemas.openxmlformats.org/package/2006/relationships"><Relationship Id="rId8" Type="http://schemas.openxmlformats.org/officeDocument/2006/relationships/image" Target="../media/image64.wmf"/><Relationship Id="rId13" Type="http://schemas.openxmlformats.org/officeDocument/2006/relationships/image" Target="../media/image68.tiff"/><Relationship Id="rId3" Type="http://schemas.openxmlformats.org/officeDocument/2006/relationships/slideLayout" Target="../slideLayouts/slideLayout1.xml"/><Relationship Id="rId7" Type="http://schemas.openxmlformats.org/officeDocument/2006/relationships/image" Target="../media/image63.wmf"/><Relationship Id="rId12" Type="http://schemas.openxmlformats.org/officeDocument/2006/relationships/image" Target="../media/image67.jpeg"/><Relationship Id="rId2" Type="http://schemas.openxmlformats.org/officeDocument/2006/relationships/video" Target="../media/media6.mp4"/><Relationship Id="rId16" Type="http://schemas.openxmlformats.org/officeDocument/2006/relationships/image" Target="../media/image71.png"/><Relationship Id="rId1" Type="http://schemas.microsoft.com/office/2007/relationships/media" Target="../media/media6.mp4"/><Relationship Id="rId6" Type="http://schemas.openxmlformats.org/officeDocument/2006/relationships/image" Target="../media/image62.wmf"/><Relationship Id="rId11" Type="http://schemas.openxmlformats.org/officeDocument/2006/relationships/image" Target="../media/image66.jpeg"/><Relationship Id="rId5" Type="http://schemas.openxmlformats.org/officeDocument/2006/relationships/image" Target="../media/image61.wmf"/><Relationship Id="rId15" Type="http://schemas.openxmlformats.org/officeDocument/2006/relationships/image" Target="../media/image70.png"/><Relationship Id="rId10" Type="http://schemas.openxmlformats.org/officeDocument/2006/relationships/hyperlink" Target="http://images.google.com/imgres?imgurl=http://2.bp.blogspot.com/__hspjzfC024/SXWe4IgiXZI/AAAAAAAAA60/4O-6GKveI7s/s400/Muslim-man-4.jpg&amp;imgrefurl=http://solsticewitch13.blogspot.com/2009_01_01_archive.html&amp;usg=__NGcL5MANvk7D1dZ9TqY-0-Gdm5g=&amp;h=329&amp;w=283&amp;sz=23&amp;hl=en&amp;start=42&amp;um=1&amp;tbnid=Dv3XaaSZr4bTiM:&amp;tbnh=119&amp;tbnw=102&amp;prev=/images?q=muslim+fasting+practices&amp;ndsp=18&amp;hl=en&amp;rls=com.microsoft:en-us:IE-SearchBox&amp;rlz=1I7GGLL_en&amp;sa=N&amp;start=36&amp;um=1" TargetMode="External"/><Relationship Id="rId4" Type="http://schemas.openxmlformats.org/officeDocument/2006/relationships/notesSlide" Target="../notesSlides/notesSlide23.xml"/><Relationship Id="rId9" Type="http://schemas.openxmlformats.org/officeDocument/2006/relationships/image" Target="../media/image65.jpeg"/><Relationship Id="rId14" Type="http://schemas.openxmlformats.org/officeDocument/2006/relationships/image" Target="../media/image69.tif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3.png"/><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7" Type="http://schemas.openxmlformats.org/officeDocument/2006/relationships/image" Target="../media/image4.png"/><Relationship Id="rId2" Type="http://schemas.openxmlformats.org/officeDocument/2006/relationships/oleObject" Target="../embeddings/oleObject2.bin"/><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16.pn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8.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hyperlink" Target="http://r.search.yahoo.com/_ylt=AwrB8pFokFlTFWQA1ZGjzbkF;_ylu=X3oDMTBpcGszamw0BHNlYwNmcC1pbWcEc2xrA2ltZw--/RV=2/RE=1398407400/RO=11/RU=http:/edhird.wordpress.com/2010/09/11/taps-for-911-life-after-death/RK=0/RS=5Wk.yQfrWZl6_vDPsdCtxQaaM28-" TargetMode="Externa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F8FF6C4-56D4-6B49-B6A7-E9E40AC33E99}"/>
              </a:ext>
            </a:extLst>
          </p:cNvPr>
          <p:cNvSpPr/>
          <p:nvPr/>
        </p:nvSpPr>
        <p:spPr>
          <a:xfrm>
            <a:off x="-76200" y="-152400"/>
            <a:ext cx="12725400" cy="73914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7" name="Choosing">
            <a:hlinkClick r:id="" action="ppaction://media"/>
            <a:extLst>
              <a:ext uri="{FF2B5EF4-FFF2-40B4-BE49-F238E27FC236}">
                <a16:creationId xmlns:a16="http://schemas.microsoft.com/office/drawing/2014/main" id="{0A1990AE-796B-7EE6-F549-8D778E3ECD3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438400" y="457200"/>
            <a:ext cx="8220641" cy="4624111"/>
          </a:xfrm>
          <a:prstGeom prst="rect">
            <a:avLst/>
          </a:prstGeom>
        </p:spPr>
      </p:pic>
      <p:sp>
        <p:nvSpPr>
          <p:cNvPr id="2" name="Title 1"/>
          <p:cNvSpPr>
            <a:spLocks noGrp="1"/>
          </p:cNvSpPr>
          <p:nvPr>
            <p:ph type="ctrTitle"/>
          </p:nvPr>
        </p:nvSpPr>
        <p:spPr>
          <a:xfrm>
            <a:off x="762000" y="4736592"/>
            <a:ext cx="10470111" cy="1828800"/>
          </a:xfrm>
        </p:spPr>
        <p:txBody>
          <a:bodyPr>
            <a:normAutofit fontScale="90000"/>
          </a:bodyPr>
          <a:lstStyle/>
          <a:p>
            <a:pPr algn="ctr"/>
            <a:r>
              <a:rPr lang="en-US" sz="5300" dirty="0">
                <a:solidFill>
                  <a:schemeClr val="bg1"/>
                </a:solidFill>
                <a:effectLst/>
                <a:latin typeface="+mn-lt"/>
              </a:rPr>
              <a:t>CHRISTIANITY AND ISLAM:                  </a:t>
            </a:r>
            <a:r>
              <a:rPr lang="en-US" sz="4900" i="1" dirty="0">
                <a:solidFill>
                  <a:schemeClr val="bg1"/>
                </a:solidFill>
                <a:effectLst/>
                <a:latin typeface="+mn-lt"/>
              </a:rPr>
              <a:t>Shared Faith or Divergent Foundations</a:t>
            </a:r>
            <a:br>
              <a:rPr lang="en-US" dirty="0">
                <a:solidFill>
                  <a:schemeClr val="bg1"/>
                </a:solidFill>
                <a:effectLst/>
                <a:latin typeface="+mn-lt"/>
              </a:rPr>
            </a:br>
            <a:br>
              <a:rPr lang="en-US" sz="100" dirty="0">
                <a:solidFill>
                  <a:schemeClr val="bg1"/>
                </a:solidFill>
                <a:effectLst/>
                <a:latin typeface="+mn-lt"/>
              </a:rPr>
            </a:br>
            <a:br>
              <a:rPr lang="en-US" sz="100" dirty="0">
                <a:solidFill>
                  <a:schemeClr val="bg1"/>
                </a:solidFill>
                <a:effectLst/>
                <a:latin typeface="+mn-lt"/>
              </a:rPr>
            </a:br>
            <a:br>
              <a:rPr lang="en-US" sz="100" dirty="0">
                <a:solidFill>
                  <a:schemeClr val="bg1"/>
                </a:solidFill>
                <a:effectLst/>
                <a:latin typeface="+mn-lt"/>
              </a:rPr>
            </a:br>
            <a:br>
              <a:rPr lang="en-US" sz="100" dirty="0">
                <a:solidFill>
                  <a:schemeClr val="bg1"/>
                </a:solidFill>
                <a:effectLst/>
                <a:latin typeface="+mn-lt"/>
              </a:rPr>
            </a:br>
            <a:br>
              <a:rPr lang="en-US" sz="100" dirty="0">
                <a:solidFill>
                  <a:schemeClr val="bg1"/>
                </a:solidFill>
                <a:effectLst/>
                <a:latin typeface="+mn-lt"/>
              </a:rPr>
            </a:br>
            <a:br>
              <a:rPr lang="en-US" sz="100" dirty="0">
                <a:solidFill>
                  <a:schemeClr val="bg1"/>
                </a:solidFill>
                <a:effectLst/>
                <a:latin typeface="+mn-lt"/>
              </a:rPr>
            </a:br>
            <a:br>
              <a:rPr lang="en-US" sz="100" dirty="0">
                <a:solidFill>
                  <a:schemeClr val="bg1"/>
                </a:solidFill>
                <a:effectLst/>
                <a:latin typeface="+mn-lt"/>
              </a:rPr>
            </a:br>
            <a:br>
              <a:rPr lang="en-US" sz="100" dirty="0">
                <a:solidFill>
                  <a:schemeClr val="bg1"/>
                </a:solidFill>
                <a:effectLst/>
                <a:latin typeface="+mn-lt"/>
              </a:rPr>
            </a:br>
            <a:r>
              <a:rPr lang="en-US" sz="100" b="0" dirty="0">
                <a:solidFill>
                  <a:schemeClr val="bg1"/>
                </a:solidFill>
                <a:effectLst/>
                <a:latin typeface="+mn-lt"/>
              </a:rPr>
              <a:t>AA</a:t>
            </a: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200" b="0" dirty="0">
                <a:solidFill>
                  <a:schemeClr val="bg1"/>
                </a:solidFill>
                <a:effectLst/>
                <a:latin typeface="+mn-lt"/>
              </a:rPr>
            </a:br>
            <a:br>
              <a:rPr lang="en-US" sz="1200" b="0" dirty="0">
                <a:solidFill>
                  <a:schemeClr val="bg1"/>
                </a:solidFill>
                <a:effectLst/>
                <a:latin typeface="+mn-lt"/>
              </a:rPr>
            </a:br>
            <a:br>
              <a:rPr lang="en-US" sz="12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br>
              <a:rPr lang="en-US" sz="100" b="0" dirty="0">
                <a:solidFill>
                  <a:schemeClr val="bg1"/>
                </a:solidFill>
                <a:effectLst/>
                <a:latin typeface="+mn-lt"/>
              </a:rPr>
            </a:br>
            <a:r>
              <a:rPr lang="en-US" sz="4900" b="0" dirty="0">
                <a:solidFill>
                  <a:schemeClr val="bg1"/>
                </a:solidFill>
                <a:effectLst/>
                <a:latin typeface="+mn-lt"/>
              </a:rPr>
              <a:t>An Exploration of Belief,                  Practice, and the Nature of God</a:t>
            </a:r>
            <a:endParaRPr lang="en-US" b="0" dirty="0">
              <a:solidFill>
                <a:schemeClr val="bg1"/>
              </a:solidFill>
              <a:effectLst/>
              <a:latin typeface="+mn-lt"/>
            </a:endParaRPr>
          </a:p>
        </p:txBody>
      </p:sp>
      <p:pic>
        <p:nvPicPr>
          <p:cNvPr id="4" name="Picture 3">
            <a:extLst>
              <a:ext uri="{FF2B5EF4-FFF2-40B4-BE49-F238E27FC236}">
                <a16:creationId xmlns:a16="http://schemas.microsoft.com/office/drawing/2014/main" id="{BF985388-28E2-FF0A-76E3-7E0E5FD15782}"/>
              </a:ext>
            </a:extLst>
          </p:cNvPr>
          <p:cNvPicPr>
            <a:picLocks noChangeAspect="1"/>
          </p:cNvPicPr>
          <p:nvPr/>
        </p:nvPicPr>
        <p:blipFill>
          <a:blip r:embed="rId6"/>
          <a:stretch>
            <a:fillRect/>
          </a:stretch>
        </p:blipFill>
        <p:spPr>
          <a:xfrm>
            <a:off x="1371600" y="2933614"/>
            <a:ext cx="1219370" cy="1219370"/>
          </a:xfrm>
          <a:prstGeom prst="rect">
            <a:avLst/>
          </a:prstGeom>
        </p:spPr>
      </p:pic>
      <p:pic>
        <p:nvPicPr>
          <p:cNvPr id="11" name="Graphic 10">
            <a:extLst>
              <a:ext uri="{FF2B5EF4-FFF2-40B4-BE49-F238E27FC236}">
                <a16:creationId xmlns:a16="http://schemas.microsoft.com/office/drawing/2014/main" id="{3591102D-09DF-7426-78E7-626315C523E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67800" y="2412206"/>
            <a:ext cx="1237027" cy="22621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083" fill="hold"/>
                                        <p:tgtEl>
                                          <p:spTgt spid="7"/>
                                        </p:tgtEl>
                                      </p:cBhvr>
                                    </p:cmd>
                                  </p:childTnLst>
                                </p:cTn>
                              </p:par>
                              <p:par>
                                <p:cTn id="7" presetID="10" presetClass="entr" presetSubtype="0" fill="hold" grpId="0" nodeType="withEffect">
                                  <p:stCondLst>
                                    <p:cond delay="0"/>
                                  </p:stCondLst>
                                  <p:iterate type="lt">
                                    <p:tmPct val="13000"/>
                                  </p:iterate>
                                  <p:childTnLst>
                                    <p:set>
                                      <p:cBhvr>
                                        <p:cTn id="8" dur="1" fill="hold">
                                          <p:stCondLst>
                                            <p:cond delay="0"/>
                                          </p:stCondLst>
                                        </p:cTn>
                                        <p:tgtEl>
                                          <p:spTgt spid="2"/>
                                        </p:tgtEl>
                                        <p:attrNameLst>
                                          <p:attrName>style.visibility</p:attrName>
                                        </p:attrNameLst>
                                      </p:cBhvr>
                                      <p:to>
                                        <p:strVal val="visible"/>
                                      </p:to>
                                    </p:set>
                                    <p:animEffect transition="in" filter="fade">
                                      <p:cBhvr>
                                        <p:cTn id="9" dur="500"/>
                                        <p:tgtEl>
                                          <p:spTgt spid="2"/>
                                        </p:tgtEl>
                                      </p:cBhvr>
                                    </p:animEffect>
                                  </p:childTnLst>
                                </p:cTn>
                              </p:par>
                              <p:par>
                                <p:cTn id="10" presetID="10" presetClass="entr" presetSubtype="0"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6000"/>
                                        <p:tgtEl>
                                          <p:spTgt spid="4"/>
                                        </p:tgtEl>
                                      </p:cBhvr>
                                    </p:animEffect>
                                  </p:childTnLst>
                                </p:cTn>
                              </p:par>
                              <p:par>
                                <p:cTn id="13" presetID="10" presetClass="entr" presetSubtype="0"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6000"/>
                                        <p:tgtEl>
                                          <p:spTgt spid="11"/>
                                        </p:tgtEl>
                                      </p:cBhvr>
                                    </p:animEffect>
                                  </p:childTnLst>
                                </p:cTn>
                              </p:par>
                              <p:par>
                                <p:cTn id="16" presetID="26" presetClass="emph" presetSubtype="0" repeatCount="10000" fill="hold" nodeType="withEffect">
                                  <p:stCondLst>
                                    <p:cond delay="1000"/>
                                  </p:stCondLst>
                                  <p:childTnLst>
                                    <p:animEffect transition="out" filter="fade">
                                      <p:cBhvr>
                                        <p:cTn id="17" dur="1500" tmFilter="0, 0; .2, .5; .8, .5; 1, 0"/>
                                        <p:tgtEl>
                                          <p:spTgt spid="4"/>
                                        </p:tgtEl>
                                      </p:cBhvr>
                                    </p:animEffect>
                                    <p:animScale>
                                      <p:cBhvr>
                                        <p:cTn id="18" dur="750" autoRev="1" fill="hold"/>
                                        <p:tgtEl>
                                          <p:spTgt spid="4"/>
                                        </p:tgtEl>
                                      </p:cBhvr>
                                      <p:by x="105000" y="105000"/>
                                    </p:animScale>
                                  </p:childTnLst>
                                </p:cTn>
                              </p:par>
                              <p:par>
                                <p:cTn id="19" presetID="26" presetClass="emph" presetSubtype="0" repeatCount="10000" fill="hold" nodeType="withEffect">
                                  <p:stCondLst>
                                    <p:cond delay="1500"/>
                                  </p:stCondLst>
                                  <p:childTnLst>
                                    <p:animEffect transition="out" filter="fade">
                                      <p:cBhvr>
                                        <p:cTn id="20" dur="1500" tmFilter="0, 0; .2, .5; .8, .5; 1, 0"/>
                                        <p:tgtEl>
                                          <p:spTgt spid="11"/>
                                        </p:tgtEl>
                                      </p:cBhvr>
                                    </p:animEffect>
                                    <p:animScale>
                                      <p:cBhvr>
                                        <p:cTn id="21" dur="7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p:cTn id="22" fill="hold" display="0">
                  <p:stCondLst>
                    <p:cond delay="indefinite"/>
                  </p:stCondLst>
                </p:cTn>
                <p:tgtEl>
                  <p:spTgt spid="7"/>
                </p:tgtEl>
              </p:cMediaNode>
            </p:video>
            <p:seq concurrent="1" nextAc="seek">
              <p:cTn id="23" restart="whenNotActive" fill="hold" evtFilter="cancelBubble" nodeType="interactiveSeq">
                <p:stCondLst>
                  <p:cond evt="onClick" delay="0">
                    <p:tgtEl>
                      <p:spTgt spid="7"/>
                    </p:tgtEl>
                  </p:cond>
                </p:stCondLst>
                <p:endSync evt="end" delay="0">
                  <p:rtn val="all"/>
                </p:endSync>
                <p:childTnLst>
                  <p:par>
                    <p:cTn id="24" fill="hold">
                      <p:stCondLst>
                        <p:cond delay="0"/>
                      </p:stCondLst>
                      <p:childTnLst>
                        <p:par>
                          <p:cTn id="25" fill="hold">
                            <p:stCondLst>
                              <p:cond delay="0"/>
                            </p:stCondLst>
                            <p:childTnLst>
                              <p:par>
                                <p:cTn id="26" presetID="2" presetClass="mediacall" presetSubtype="0" fill="hold" nodeType="clickEffect">
                                  <p:stCondLst>
                                    <p:cond delay="0"/>
                                  </p:stCondLst>
                                  <p:childTnLst>
                                    <p:cmd type="call" cmd="togglePause">
                                      <p:cBhvr>
                                        <p:cTn id="27" dur="1" fill="hold"/>
                                        <p:tgtEl>
                                          <p:spTgt spid="7"/>
                                        </p:tgtEl>
                                      </p:cBhvr>
                                    </p:cmd>
                                  </p:childTnLst>
                                </p:cTn>
                              </p:par>
                            </p:childTnLst>
                          </p:cTn>
                        </p:par>
                      </p:childTnLst>
                    </p:cTn>
                  </p:par>
                </p:childTnLst>
              </p:cTn>
              <p:nextCondLst>
                <p:cond evt="onClick" delay="0">
                  <p:tgtEl>
                    <p:spTgt spid="7"/>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B629596-227B-4026-F5C5-AAA4818A7219}"/>
              </a:ext>
            </a:extLst>
          </p:cNvPr>
          <p:cNvSpPr>
            <a:spLocks noGrp="1"/>
          </p:cNvSpPr>
          <p:nvPr>
            <p:ph type="ctrTitle"/>
          </p:nvPr>
        </p:nvSpPr>
        <p:spPr>
          <a:xfrm>
            <a:off x="384048" y="347472"/>
            <a:ext cx="6934200" cy="2953512"/>
          </a:xfrm>
        </p:spPr>
        <p:txBody>
          <a:bodyPr>
            <a:noAutofit/>
          </a:bodyPr>
          <a:lstStyle/>
          <a:p>
            <a:r>
              <a:rPr lang="en-US" sz="4000" dirty="0">
                <a:effectLst>
                  <a:outerShdw blurRad="38100" dist="38100" dir="2700000" algn="tl">
                    <a:srgbClr val="000000">
                      <a:alpha val="43137"/>
                    </a:srgbClr>
                  </a:outerShdw>
                </a:effectLst>
                <a:latin typeface="+mn-lt"/>
              </a:rPr>
              <a:t>“As a matter of fact, we, all of us . . . believe in Jesus.  I be-</a:t>
            </a:r>
            <a:r>
              <a:rPr lang="en-US" sz="4000" dirty="0" err="1">
                <a:effectLst>
                  <a:outerShdw blurRad="38100" dist="38100" dir="2700000" algn="tl">
                    <a:srgbClr val="000000">
                      <a:alpha val="43137"/>
                    </a:srgbClr>
                  </a:outerShdw>
                </a:effectLst>
                <a:latin typeface="+mn-lt"/>
              </a:rPr>
              <a:t>lieve</a:t>
            </a:r>
            <a:r>
              <a:rPr lang="en-US" sz="4000" dirty="0">
                <a:effectLst>
                  <a:outerShdw blurRad="38100" dist="38100" dir="2700000" algn="tl">
                    <a:srgbClr val="000000">
                      <a:alpha val="43137"/>
                    </a:srgbClr>
                  </a:outerShdw>
                </a:effectLst>
                <a:latin typeface="+mn-lt"/>
              </a:rPr>
              <a:t> in Jesus. . . . I believe in Mohammed and all prophets.  So our mission here is to in-</a:t>
            </a:r>
            <a:r>
              <a:rPr lang="en-US" sz="4000" dirty="0" err="1">
                <a:effectLst>
                  <a:outerShdw blurRad="38100" dist="38100" dir="2700000" algn="tl">
                    <a:srgbClr val="000000">
                      <a:alpha val="43137"/>
                    </a:srgbClr>
                  </a:outerShdw>
                </a:effectLst>
                <a:latin typeface="+mn-lt"/>
              </a:rPr>
              <a:t>troduce</a:t>
            </a:r>
            <a:r>
              <a:rPr lang="en-US" sz="4000" dirty="0">
                <a:effectLst>
                  <a:outerShdw blurRad="38100" dist="38100" dir="2700000" algn="tl">
                    <a:srgbClr val="000000">
                      <a:alpha val="43137"/>
                    </a:srgbClr>
                  </a:outerShdw>
                </a:effectLst>
                <a:latin typeface="+mn-lt"/>
              </a:rPr>
              <a:t> people to God. . . . </a:t>
            </a:r>
            <a:r>
              <a:rPr lang="en-US" sz="4000" b="1" dirty="0">
                <a:effectLst>
                  <a:outerShdw blurRad="38100" dist="38100" dir="2700000" algn="tl">
                    <a:srgbClr val="000000">
                      <a:alpha val="43137"/>
                    </a:srgbClr>
                  </a:outerShdw>
                </a:effectLst>
                <a:latin typeface="+mn-lt"/>
              </a:rPr>
              <a:t>WE BELIEVE IN JESUS MORE  THAN YOU DO</a:t>
            </a:r>
            <a:r>
              <a:rPr lang="en-US" sz="4000" dirty="0">
                <a:effectLst>
                  <a:outerShdw blurRad="38100" dist="38100" dir="2700000" algn="tl">
                    <a:srgbClr val="000000">
                      <a:alpha val="43137"/>
                    </a:srgbClr>
                  </a:outerShdw>
                </a:effectLst>
                <a:latin typeface="+mn-lt"/>
              </a:rPr>
              <a:t>, in fact.”    </a:t>
            </a:r>
            <a:br>
              <a:rPr lang="en-US" sz="4000" dirty="0"/>
            </a:br>
            <a:endParaRPr lang="en-US" sz="4000" dirty="0"/>
          </a:p>
        </p:txBody>
      </p:sp>
      <p:pic>
        <p:nvPicPr>
          <p:cNvPr id="4" name="Picture 8" descr="Image Detail">
            <a:extLst>
              <a:ext uri="{FF2B5EF4-FFF2-40B4-BE49-F238E27FC236}">
                <a16:creationId xmlns:a16="http://schemas.microsoft.com/office/drawing/2014/main" id="{D5C87405-9114-426E-1089-0282F15BAB46}"/>
              </a:ext>
            </a:extLst>
          </p:cNvPr>
          <p:cNvPicPr>
            <a:picLocks noChangeAspect="1" noChangeArrowheads="1"/>
          </p:cNvPicPr>
          <p:nvPr/>
        </p:nvPicPr>
        <p:blipFill>
          <a:blip r:embed="rId2" cstate="print"/>
          <a:srcRect l="29174" r="23320" b="1"/>
          <a:stretch>
            <a:fillRect/>
          </a:stretch>
        </p:blipFill>
        <p:spPr bwMode="auto">
          <a:xfrm>
            <a:off x="7534656" y="10"/>
            <a:ext cx="4654296" cy="6857990"/>
          </a:xfrm>
          <a:prstGeom prst="rect">
            <a:avLst/>
          </a:prstGeom>
          <a:noFill/>
        </p:spPr>
      </p:pic>
      <p:pic>
        <p:nvPicPr>
          <p:cNvPr id="5" name="Picture 4">
            <a:extLst>
              <a:ext uri="{FF2B5EF4-FFF2-40B4-BE49-F238E27FC236}">
                <a16:creationId xmlns:a16="http://schemas.microsoft.com/office/drawing/2014/main" id="{200C6CCE-6876-35D0-2380-08A5419AA1A3}"/>
              </a:ext>
            </a:extLst>
          </p:cNvPr>
          <p:cNvPicPr>
            <a:picLocks noChangeAspect="1"/>
          </p:cNvPicPr>
          <p:nvPr/>
        </p:nvPicPr>
        <p:blipFill>
          <a:blip r:embed="rId3"/>
          <a:stretch>
            <a:fillRect/>
          </a:stretch>
        </p:blipFill>
        <p:spPr>
          <a:xfrm rot="342067">
            <a:off x="8586338" y="416810"/>
            <a:ext cx="713435" cy="1081185"/>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Picture 5">
            <a:extLst>
              <a:ext uri="{FF2B5EF4-FFF2-40B4-BE49-F238E27FC236}">
                <a16:creationId xmlns:a16="http://schemas.microsoft.com/office/drawing/2014/main" id="{3975B003-03DC-BC58-8D49-274CBFAAAAD1}"/>
              </a:ext>
            </a:extLst>
          </p:cNvPr>
          <p:cNvPicPr>
            <a:picLocks noChangeAspect="1"/>
          </p:cNvPicPr>
          <p:nvPr/>
        </p:nvPicPr>
        <p:blipFill>
          <a:blip r:embed="rId3"/>
          <a:stretch>
            <a:fillRect/>
          </a:stretch>
        </p:blipFill>
        <p:spPr>
          <a:xfrm rot="342067">
            <a:off x="11388708" y="860221"/>
            <a:ext cx="479504" cy="726671"/>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TextBox 7">
            <a:extLst>
              <a:ext uri="{FF2B5EF4-FFF2-40B4-BE49-F238E27FC236}">
                <a16:creationId xmlns:a16="http://schemas.microsoft.com/office/drawing/2014/main" id="{D3AECA7A-7502-984E-475D-34F85ADBFDBD}"/>
              </a:ext>
            </a:extLst>
          </p:cNvPr>
          <p:cNvSpPr txBox="1"/>
          <p:nvPr/>
        </p:nvSpPr>
        <p:spPr>
          <a:xfrm>
            <a:off x="384048" y="5181600"/>
            <a:ext cx="6116892" cy="1138773"/>
          </a:xfrm>
          <a:prstGeom prst="rect">
            <a:avLst/>
          </a:prstGeom>
          <a:noFill/>
        </p:spPr>
        <p:txBody>
          <a:bodyPr wrap="square">
            <a:spAutoFit/>
          </a:bodyPr>
          <a:lstStyle/>
          <a:p>
            <a:pPr algn="ctr"/>
            <a:endParaRPr lang="en-US" sz="2400" b="1" dirty="0">
              <a:solidFill>
                <a:schemeClr val="bg1"/>
              </a:solidFill>
              <a:effectLst>
                <a:outerShdw blurRad="38100" dist="38100" dir="2700000" algn="tl">
                  <a:srgbClr val="000000">
                    <a:alpha val="43137"/>
                  </a:srgbClr>
                </a:outerShdw>
              </a:effectLst>
            </a:endParaRPr>
          </a:p>
          <a:p>
            <a:r>
              <a:rPr lang="en-US" sz="4400" b="1" dirty="0">
                <a:solidFill>
                  <a:schemeClr val="bg1"/>
                </a:solidFill>
                <a:effectLst>
                  <a:outerShdw blurRad="38100" dist="38100" dir="2700000" algn="tl">
                    <a:srgbClr val="000000">
                      <a:alpha val="43137"/>
                    </a:srgbClr>
                  </a:outerShdw>
                </a:effectLst>
                <a:highlight>
                  <a:srgbClr val="010A13"/>
                </a:highlight>
              </a:rPr>
              <a:t>IS THIS TRUE?  </a:t>
            </a:r>
          </a:p>
        </p:txBody>
      </p:sp>
    </p:spTree>
    <p:extLst>
      <p:ext uri="{BB962C8B-B14F-4D97-AF65-F5344CB8AC3E}">
        <p14:creationId xmlns:p14="http://schemas.microsoft.com/office/powerpoint/2010/main" val="3856987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6" presetClass="emph" presetSubtype="0" repeatCount="indefinite" fill="hold" nodeType="withEffect">
                                  <p:stCondLst>
                                    <p:cond delay="0"/>
                                  </p:stCondLst>
                                  <p:endCondLst>
                                    <p:cond evt="onNext" delay="0">
                                      <p:tgtEl>
                                        <p:sldTgt/>
                                      </p:tgtEl>
                                    </p:cond>
                                  </p:endCondLst>
                                  <p:childTnLst>
                                    <p:animEffect transition="out" filter="fade">
                                      <p:cBhvr>
                                        <p:cTn id="9" dur="3000" tmFilter="0, 0; .2, .5; .8, .5; 1, 0"/>
                                        <p:tgtEl>
                                          <p:spTgt spid="5"/>
                                        </p:tgtEl>
                                      </p:cBhvr>
                                    </p:animEffect>
                                    <p:animScale>
                                      <p:cBhvr>
                                        <p:cTn id="10" dur="1500" autoRev="1" fill="hold"/>
                                        <p:tgtEl>
                                          <p:spTgt spid="5"/>
                                        </p:tgtEl>
                                      </p:cBhvr>
                                      <p:by x="105000" y="105000"/>
                                    </p:animScale>
                                  </p:childTnLst>
                                </p:cTn>
                              </p:par>
                              <p:par>
                                <p:cTn id="11" presetID="26" presetClass="emph" presetSubtype="0" repeatCount="indefinite" fill="hold" nodeType="withEffect">
                                  <p:stCondLst>
                                    <p:cond delay="0"/>
                                  </p:stCondLst>
                                  <p:endCondLst>
                                    <p:cond evt="onNext" delay="0">
                                      <p:tgtEl>
                                        <p:sldTgt/>
                                      </p:tgtEl>
                                    </p:cond>
                                  </p:endCondLst>
                                  <p:childTnLst>
                                    <p:animEffect transition="out" filter="fade">
                                      <p:cBhvr>
                                        <p:cTn id="12" dur="3000" tmFilter="0, 0; .2, .5; .8, .5; 1, 0"/>
                                        <p:tgtEl>
                                          <p:spTgt spid="6"/>
                                        </p:tgtEl>
                                      </p:cBhvr>
                                    </p:animEffect>
                                    <p:animScale>
                                      <p:cBhvr>
                                        <p:cTn id="13" dur="1500" autoRev="1" fill="hold"/>
                                        <p:tgtEl>
                                          <p:spTgt spid="6"/>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8" presetClass="emph" presetSubtype="0" fill="hold" grpId="1" nodeType="withEffect">
                                  <p:stCondLst>
                                    <p:cond delay="0"/>
                                  </p:stCondLst>
                                  <p:iterate type="lt">
                                    <p:tmPct val="0"/>
                                  </p:iterate>
                                  <p:childTnLst>
                                    <p:animRot by="21600000">
                                      <p:cBhvr>
                                        <p:cTn id="20" dur="2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152400"/>
            <a:ext cx="12649200" cy="7543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295400" y="957232"/>
            <a:ext cx="10344150" cy="5324535"/>
          </a:xfrm>
          <a:prstGeom prst="rect">
            <a:avLst/>
          </a:prstGeom>
          <a:noFill/>
        </p:spPr>
        <p:txBody>
          <a:bodyPr wrap="square" rtlCol="0">
            <a:spAutoFit/>
          </a:bodyPr>
          <a:lstStyle/>
          <a:p>
            <a:r>
              <a:rPr lang="en-US" sz="4400" dirty="0">
                <a:solidFill>
                  <a:schemeClr val="bg1"/>
                </a:solidFill>
                <a:effectLst>
                  <a:outerShdw blurRad="38100" dist="38100" dir="2700000" algn="tl">
                    <a:srgbClr val="000000">
                      <a:alpha val="43137"/>
                    </a:srgbClr>
                  </a:outerShdw>
                </a:effectLst>
              </a:rPr>
              <a:t>1.	His assertion that Muslims also 	believe in Jesus is </a:t>
            </a:r>
            <a:r>
              <a:rPr lang="en-US" sz="4400" b="1" dirty="0">
                <a:solidFill>
                  <a:schemeClr val="bg1"/>
                </a:solidFill>
                <a:effectLst>
                  <a:outerShdw blurRad="38100" dist="38100" dir="2700000" algn="tl">
                    <a:srgbClr val="000000">
                      <a:alpha val="43137"/>
                    </a:srgbClr>
                  </a:outerShdw>
                </a:effectLst>
              </a:rPr>
              <a:t>NOT</a:t>
            </a:r>
            <a:r>
              <a:rPr lang="en-US" sz="4400" dirty="0">
                <a:solidFill>
                  <a:schemeClr val="bg1"/>
                </a:solidFill>
                <a:effectLst>
                  <a:outerShdw blurRad="38100" dist="38100" dir="2700000" algn="tl">
                    <a:srgbClr val="000000">
                      <a:alpha val="43137"/>
                    </a:srgbClr>
                  </a:outerShdw>
                </a:effectLst>
              </a:rPr>
              <a:t> necessarily 	</a:t>
            </a:r>
            <a:r>
              <a:rPr lang="en-US" sz="4400" b="1" dirty="0">
                <a:solidFill>
                  <a:schemeClr val="bg1"/>
                </a:solidFill>
                <a:effectLst>
                  <a:outerShdw blurRad="38100" dist="38100" dir="2700000" algn="tl">
                    <a:srgbClr val="000000">
                      <a:alpha val="43137"/>
                    </a:srgbClr>
                  </a:outerShdw>
                </a:effectLst>
              </a:rPr>
              <a:t>INCORRECT</a:t>
            </a:r>
            <a:r>
              <a:rPr lang="en-US" sz="4400" dirty="0">
                <a:solidFill>
                  <a:schemeClr val="bg1"/>
                </a:solidFill>
                <a:effectLst>
                  <a:outerShdw blurRad="38100" dist="38100" dir="2700000" algn="tl">
                    <a:srgbClr val="000000">
                      <a:alpha val="43137"/>
                    </a:srgbClr>
                  </a:outerShdw>
                </a:effectLst>
              </a:rPr>
              <a:t>. </a:t>
            </a:r>
          </a:p>
          <a:p>
            <a:endParaRPr lang="en-US" sz="4400" dirty="0">
              <a:solidFill>
                <a:schemeClr val="bg1"/>
              </a:solidFill>
              <a:effectLst>
                <a:outerShdw blurRad="38100" dist="38100" dir="2700000" algn="tl">
                  <a:srgbClr val="000000">
                    <a:alpha val="43137"/>
                  </a:srgbClr>
                </a:outerShdw>
              </a:effectLst>
            </a:endParaRPr>
          </a:p>
          <a:p>
            <a:r>
              <a:rPr lang="en-US" sz="4400" dirty="0">
                <a:solidFill>
                  <a:schemeClr val="bg1"/>
                </a:solidFill>
                <a:effectLst>
                  <a:outerShdw blurRad="38100" dist="38100" dir="2700000" algn="tl">
                    <a:srgbClr val="000000">
                      <a:alpha val="43137"/>
                    </a:srgbClr>
                  </a:outerShdw>
                </a:effectLst>
              </a:rPr>
              <a:t>	In fact, both the Bible and                      	the Qur'an share several points                       	of agreement regarding Jesus.</a:t>
            </a:r>
            <a:endParaRPr lang="en-US" sz="4400" dirty="0">
              <a:solidFill>
                <a:schemeClr val="bg1"/>
              </a:solidFill>
              <a:effectLst>
                <a:outerShdw blurRad="38100" dist="38100" dir="2700000" algn="tl">
                  <a:srgbClr val="000000">
                    <a:alpha val="43137"/>
                  </a:srgbClr>
                </a:outerShdw>
              </a:effectLst>
              <a:latin typeface="+mj-lt"/>
            </a:endParaRPr>
          </a:p>
          <a:p>
            <a:endParaRPr lang="en-US" sz="3200" dirty="0">
              <a:latin typeface="+mj-lt"/>
            </a:endParaRPr>
          </a:p>
        </p:txBody>
      </p:sp>
      <p:pic>
        <p:nvPicPr>
          <p:cNvPr id="5" name="Picture 4">
            <a:extLst>
              <a:ext uri="{FF2B5EF4-FFF2-40B4-BE49-F238E27FC236}">
                <a16:creationId xmlns:a16="http://schemas.microsoft.com/office/drawing/2014/main" id="{7787497A-E74C-ACE2-2FB4-5C4DFB2DEDD0}"/>
              </a:ext>
            </a:extLst>
          </p:cNvPr>
          <p:cNvPicPr>
            <a:picLocks noChangeAspect="1"/>
          </p:cNvPicPr>
          <p:nvPr/>
        </p:nvPicPr>
        <p:blipFill>
          <a:blip r:embed="rId2"/>
          <a:stretch>
            <a:fillRect/>
          </a:stretch>
        </p:blipFill>
        <p:spPr>
          <a:xfrm>
            <a:off x="8705448" y="2733604"/>
            <a:ext cx="2191152" cy="139079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par>
                                <p:cTn id="13" presetID="16" presetClass="entr" presetSubtype="21" fill="hold" nodeType="withEffect">
                                  <p:stCondLst>
                                    <p:cond delay="75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1500"/>
                                        <p:tgtEl>
                                          <p:spTgt spid="5"/>
                                        </p:tgtEl>
                                      </p:cBhvr>
                                    </p:animEffect>
                                  </p:childTnLst>
                                </p:cTn>
                              </p:par>
                            </p:childTnLst>
                          </p:cTn>
                        </p:par>
                        <p:par>
                          <p:cTn id="16" fill="hold">
                            <p:stCondLst>
                              <p:cond delay="4940"/>
                            </p:stCondLst>
                            <p:childTnLst>
                              <p:par>
                                <p:cTn id="17" presetID="32" presetClass="emph" presetSubtype="0" repeatCount="5000" fill="hold" nodeType="afterEffect">
                                  <p:stCondLst>
                                    <p:cond delay="0"/>
                                  </p:stCondLst>
                                  <p:childTnLst>
                                    <p:animRot by="120000">
                                      <p:cBhvr>
                                        <p:cTn id="18" dur="250" fill="hold">
                                          <p:stCondLst>
                                            <p:cond delay="0"/>
                                          </p:stCondLst>
                                        </p:cTn>
                                        <p:tgtEl>
                                          <p:spTgt spid="5"/>
                                        </p:tgtEl>
                                        <p:attrNameLst>
                                          <p:attrName>r</p:attrName>
                                        </p:attrNameLst>
                                      </p:cBhvr>
                                    </p:animRot>
                                    <p:animRot by="-240000">
                                      <p:cBhvr>
                                        <p:cTn id="19" dur="500" fill="hold">
                                          <p:stCondLst>
                                            <p:cond delay="500"/>
                                          </p:stCondLst>
                                        </p:cTn>
                                        <p:tgtEl>
                                          <p:spTgt spid="5"/>
                                        </p:tgtEl>
                                        <p:attrNameLst>
                                          <p:attrName>r</p:attrName>
                                        </p:attrNameLst>
                                      </p:cBhvr>
                                    </p:animRot>
                                    <p:animRot by="240000">
                                      <p:cBhvr>
                                        <p:cTn id="20" dur="500" fill="hold">
                                          <p:stCondLst>
                                            <p:cond delay="1000"/>
                                          </p:stCondLst>
                                        </p:cTn>
                                        <p:tgtEl>
                                          <p:spTgt spid="5"/>
                                        </p:tgtEl>
                                        <p:attrNameLst>
                                          <p:attrName>r</p:attrName>
                                        </p:attrNameLst>
                                      </p:cBhvr>
                                    </p:animRot>
                                    <p:animRot by="-240000">
                                      <p:cBhvr>
                                        <p:cTn id="21" dur="500" fill="hold">
                                          <p:stCondLst>
                                            <p:cond delay="1500"/>
                                          </p:stCondLst>
                                        </p:cTn>
                                        <p:tgtEl>
                                          <p:spTgt spid="5"/>
                                        </p:tgtEl>
                                        <p:attrNameLst>
                                          <p:attrName>r</p:attrName>
                                        </p:attrNameLst>
                                      </p:cBhvr>
                                    </p:animRot>
                                    <p:animRot by="120000">
                                      <p:cBhvr>
                                        <p:cTn id="22" dur="500" fill="hold">
                                          <p:stCondLst>
                                            <p:cond delay="20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9BA0066-6A2B-FBBC-4825-F1990DEEE4DF}"/>
              </a:ext>
            </a:extLst>
          </p:cNvPr>
          <p:cNvSpPr/>
          <p:nvPr/>
        </p:nvSpPr>
        <p:spPr>
          <a:xfrm>
            <a:off x="-152400" y="-152400"/>
            <a:ext cx="12649200" cy="7543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52400" y="584401"/>
            <a:ext cx="10546080" cy="6243119"/>
          </a:xfrm>
          <a:prstGeom prst="rect">
            <a:avLst/>
          </a:prstGeom>
          <a:noFill/>
        </p:spPr>
        <p:txBody>
          <a:bodyPr wrap="square" rtlCol="0">
            <a:spAutoFit/>
          </a:bodyPr>
          <a:lstStyle/>
          <a:p>
            <a:pPr lvl="1">
              <a:lnSpc>
                <a:spcPct val="114000"/>
              </a:lnSpc>
              <a:spcBef>
                <a:spcPts val="1200"/>
              </a:spcBef>
              <a:spcAft>
                <a:spcPts val="1200"/>
              </a:spcAft>
              <a:tabLst>
                <a:tab pos="630238" algn="l"/>
                <a:tab pos="1319213" algn="l"/>
              </a:tabLst>
            </a:pPr>
            <a:r>
              <a:rPr lang="en-US" sz="4000" dirty="0">
                <a:solidFill>
                  <a:schemeClr val="bg1"/>
                </a:solidFill>
                <a:effectLst>
                  <a:outerShdw blurRad="38100" dist="38100" dir="2700000" algn="tl">
                    <a:srgbClr val="000000">
                      <a:alpha val="43137"/>
                    </a:srgbClr>
                  </a:outerShdw>
                </a:effectLst>
              </a:rPr>
              <a:t>a.	First, both present Jesus as the  					</a:t>
            </a:r>
            <a:r>
              <a:rPr lang="en-US" sz="4000" b="1" dirty="0">
                <a:solidFill>
                  <a:schemeClr val="bg1"/>
                </a:solidFill>
                <a:effectLst>
                  <a:outerShdw blurRad="38100" dist="38100" dir="2700000" algn="tl">
                    <a:srgbClr val="000000">
                      <a:alpha val="43137"/>
                    </a:srgbClr>
                  </a:outerShdw>
                </a:effectLst>
              </a:rPr>
              <a:t>Word</a:t>
            </a:r>
            <a:r>
              <a:rPr lang="en-US" sz="4000" dirty="0">
                <a:solidFill>
                  <a:schemeClr val="bg1"/>
                </a:solidFill>
                <a:effectLst>
                  <a:outerShdw blurRad="38100" dist="38100" dir="2700000" algn="tl">
                    <a:srgbClr val="000000">
                      <a:alpha val="43137"/>
                    </a:srgbClr>
                  </a:outerShdw>
                </a:effectLst>
              </a:rPr>
              <a:t> (truth) in the flesh. </a:t>
            </a:r>
          </a:p>
          <a:p>
            <a:pPr marL="1317625">
              <a:lnSpc>
                <a:spcPct val="114000"/>
              </a:lnSpc>
              <a:spcBef>
                <a:spcPts val="1200"/>
              </a:spcBef>
              <a:spcAft>
                <a:spcPts val="1200"/>
              </a:spcAft>
              <a:buFont typeface="Arial" panose="020B0604020202020204" pitchFamily="34" charset="0"/>
              <a:buChar char="•"/>
              <a:tabLst>
                <a:tab pos="630238" algn="l"/>
                <a:tab pos="1319213" algn="l"/>
                <a:tab pos="1889125" algn="l"/>
              </a:tabLst>
            </a:pPr>
            <a:r>
              <a:rPr lang="en-US" sz="4000" dirty="0">
                <a:solidFill>
                  <a:schemeClr val="bg1"/>
                </a:solidFill>
                <a:effectLst>
                  <a:outerShdw blurRad="38100" dist="38100" dir="2700000" algn="tl">
                    <a:srgbClr val="000000">
                      <a:alpha val="43137"/>
                    </a:srgbClr>
                  </a:outerShdw>
                </a:effectLst>
              </a:rPr>
              <a:t>	John 1:14 presents Jesus as  					“the Word [of God that] 						became flesh.”			 </a:t>
            </a:r>
          </a:p>
          <a:p>
            <a:pPr marL="1317625">
              <a:lnSpc>
                <a:spcPct val="114000"/>
              </a:lnSpc>
              <a:spcBef>
                <a:spcPts val="1200"/>
              </a:spcBef>
              <a:spcAft>
                <a:spcPts val="1200"/>
              </a:spcAft>
              <a:buFont typeface="Arial" panose="020B0604020202020204" pitchFamily="34" charset="0"/>
              <a:buChar char="•"/>
              <a:tabLst>
                <a:tab pos="630238" algn="l"/>
                <a:tab pos="1319213" algn="l"/>
                <a:tab pos="1889125" algn="l"/>
              </a:tabLst>
            </a:pPr>
            <a:r>
              <a:rPr lang="en-US" sz="4000" dirty="0">
                <a:solidFill>
                  <a:schemeClr val="bg1"/>
                </a:solidFill>
                <a:effectLst>
                  <a:outerShdw blurRad="38100" dist="38100" dir="2700000" algn="tl">
                    <a:srgbClr val="000000">
                      <a:alpha val="43137"/>
                    </a:srgbClr>
                  </a:outerShdw>
                </a:effectLst>
              </a:rPr>
              <a:t> 	Quite similarly, the Qur'an refers 			to Jesus as “Word from God.” </a:t>
            </a:r>
          </a:p>
          <a:p>
            <a:pPr>
              <a:lnSpc>
                <a:spcPct val="97000"/>
              </a:lnSpc>
              <a:spcBef>
                <a:spcPts val="400"/>
              </a:spcBef>
              <a:spcAft>
                <a:spcPts val="400"/>
              </a:spcAft>
              <a:tabLst>
                <a:tab pos="630238" algn="l"/>
              </a:tabLst>
            </a:pPr>
            <a:r>
              <a:rPr lang="en-US" sz="2800" dirty="0"/>
              <a:t>	</a:t>
            </a:r>
            <a:endParaRPr lang="en-US" sz="2800" dirty="0">
              <a:latin typeface="+mj-lt"/>
            </a:endParaRPr>
          </a:p>
        </p:txBody>
      </p:sp>
      <p:pic>
        <p:nvPicPr>
          <p:cNvPr id="101377" name="Picture 1" descr="C:\Users\Cryun22\Documents\Imagenes 1\Islam\Coran 1.gif"/>
          <p:cNvPicPr>
            <a:picLocks noChangeAspect="1" noChangeArrowheads="1"/>
          </p:cNvPicPr>
          <p:nvPr/>
        </p:nvPicPr>
        <p:blipFill>
          <a:blip r:embed="rId3" cstate="print"/>
          <a:srcRect/>
          <a:stretch>
            <a:fillRect/>
          </a:stretch>
        </p:blipFill>
        <p:spPr bwMode="auto">
          <a:xfrm>
            <a:off x="8839200" y="958562"/>
            <a:ext cx="2602119" cy="3102898"/>
          </a:xfrm>
          <a:prstGeom prst="rect">
            <a:avLst/>
          </a:prstGeom>
          <a:noFill/>
        </p:spPr>
      </p:pic>
      <p:sp>
        <p:nvSpPr>
          <p:cNvPr id="5" name="Rectangle 4"/>
          <p:cNvSpPr/>
          <p:nvPr/>
        </p:nvSpPr>
        <p:spPr>
          <a:xfrm>
            <a:off x="9240878" y="1786736"/>
            <a:ext cx="1798762" cy="1446550"/>
          </a:xfrm>
          <a:prstGeom prst="rect">
            <a:avLst/>
          </a:prstGeom>
          <a:solidFill>
            <a:srgbClr val="000000">
              <a:alpha val="45882"/>
            </a:srgbClr>
          </a:solidFill>
        </p:spPr>
        <p:txBody>
          <a:bodyPr wrap="none" lIns="91440" tIns="45720" rIns="91440" bIns="45720">
            <a:spAutoFit/>
          </a:bodyPr>
          <a:lstStyle/>
          <a:p>
            <a:pPr algn="ctr"/>
            <a:r>
              <a:rPr lang="en-US" sz="4400" dirty="0">
                <a:ln w="18415" cmpd="sng">
                  <a:solidFill>
                    <a:srgbClr val="FFFFFF"/>
                  </a:solidFill>
                  <a:prstDash val="solid"/>
                </a:ln>
                <a:solidFill>
                  <a:srgbClr val="FFFFFF"/>
                </a:solidFill>
                <a:effectLst>
                  <a:outerShdw blurRad="38100" dist="38100" dir="2700000" algn="tl">
                    <a:srgbClr val="000000">
                      <a:alpha val="43137"/>
                    </a:srgbClr>
                  </a:outerShdw>
                </a:effectLst>
              </a:rPr>
              <a:t>Jesus=</a:t>
            </a:r>
          </a:p>
          <a:p>
            <a:pPr algn="ctr"/>
            <a:r>
              <a:rPr lang="en-US" sz="4400" dirty="0">
                <a:ln w="18415" cmpd="sng">
                  <a:solidFill>
                    <a:srgbClr val="FFFFFF"/>
                  </a:solidFill>
                  <a:prstDash val="solid"/>
                </a:ln>
                <a:solidFill>
                  <a:srgbClr val="FFFFFF"/>
                </a:solidFill>
                <a:effectLst>
                  <a:outerShdw blurRad="38100" dist="38100" dir="2700000" algn="tl">
                    <a:srgbClr val="000000">
                      <a:alpha val="43137"/>
                    </a:srgbClr>
                  </a:outerShdw>
                </a:effectLst>
              </a:rPr>
              <a:t>Word?</a:t>
            </a:r>
          </a:p>
        </p:txBody>
      </p:sp>
      <p:pic>
        <p:nvPicPr>
          <p:cNvPr id="101379" name="Picture 3" descr="http://www.saviorsite.com/wp-content/uploads/2010/09/angel-gabriel-appears-to-mary.jpg"/>
          <p:cNvPicPr>
            <a:picLocks noChangeAspect="1" noChangeArrowheads="1"/>
          </p:cNvPicPr>
          <p:nvPr/>
        </p:nvPicPr>
        <p:blipFill>
          <a:blip r:embed="rId4" cstate="print"/>
          <a:srcRect/>
          <a:stretch>
            <a:fillRect/>
          </a:stretch>
        </p:blipFill>
        <p:spPr bwMode="auto">
          <a:xfrm>
            <a:off x="12443681" y="-762000"/>
            <a:ext cx="4495800" cy="340343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iterate type="lt">
                                    <p:tmPct val="12000"/>
                                  </p:iterate>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par>
                                <p:cTn id="18" presetID="42" presetClass="entr" presetSubtype="0" fill="hold" nodeType="withEffect">
                                  <p:stCondLst>
                                    <p:cond delay="1500"/>
                                  </p:stCondLst>
                                  <p:childTnLst>
                                    <p:set>
                                      <p:cBhvr>
                                        <p:cTn id="19" dur="1" fill="hold">
                                          <p:stCondLst>
                                            <p:cond delay="0"/>
                                          </p:stCondLst>
                                        </p:cTn>
                                        <p:tgtEl>
                                          <p:spTgt spid="101377"/>
                                        </p:tgtEl>
                                        <p:attrNameLst>
                                          <p:attrName>style.visibility</p:attrName>
                                        </p:attrNameLst>
                                      </p:cBhvr>
                                      <p:to>
                                        <p:strVal val="visible"/>
                                      </p:to>
                                    </p:set>
                                    <p:animEffect transition="in" filter="fade">
                                      <p:cBhvr>
                                        <p:cTn id="20" dur="1500"/>
                                        <p:tgtEl>
                                          <p:spTgt spid="101377"/>
                                        </p:tgtEl>
                                      </p:cBhvr>
                                    </p:animEffect>
                                    <p:anim calcmode="lin" valueType="num">
                                      <p:cBhvr>
                                        <p:cTn id="21" dur="1500" fill="hold"/>
                                        <p:tgtEl>
                                          <p:spTgt spid="101377"/>
                                        </p:tgtEl>
                                        <p:attrNameLst>
                                          <p:attrName>ppt_x</p:attrName>
                                        </p:attrNameLst>
                                      </p:cBhvr>
                                      <p:tavLst>
                                        <p:tav tm="0">
                                          <p:val>
                                            <p:strVal val="#ppt_x"/>
                                          </p:val>
                                        </p:tav>
                                        <p:tav tm="100000">
                                          <p:val>
                                            <p:strVal val="#ppt_x"/>
                                          </p:val>
                                        </p:tav>
                                      </p:tavLst>
                                    </p:anim>
                                    <p:anim calcmode="lin" valueType="num">
                                      <p:cBhvr>
                                        <p:cTn id="22" dur="1500" fill="hold"/>
                                        <p:tgtEl>
                                          <p:spTgt spid="10137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25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250"/>
                                        <p:tgtEl>
                                          <p:spTgt spid="5"/>
                                        </p:tgtEl>
                                      </p:cBhvr>
                                    </p:animEffect>
                                    <p:anim calcmode="lin" valueType="num">
                                      <p:cBhvr>
                                        <p:cTn id="26" dur="1250" fill="hold"/>
                                        <p:tgtEl>
                                          <p:spTgt spid="5"/>
                                        </p:tgtEl>
                                        <p:attrNameLst>
                                          <p:attrName>ppt_x</p:attrName>
                                        </p:attrNameLst>
                                      </p:cBhvr>
                                      <p:tavLst>
                                        <p:tav tm="0">
                                          <p:val>
                                            <p:strVal val="#ppt_x"/>
                                          </p:val>
                                        </p:tav>
                                        <p:tav tm="100000">
                                          <p:val>
                                            <p:strVal val="#ppt_x"/>
                                          </p:val>
                                        </p:tav>
                                      </p:tavLst>
                                    </p:anim>
                                    <p:anim calcmode="lin" valueType="num">
                                      <p:cBhvr>
                                        <p:cTn id="27" dur="1250" fill="hold"/>
                                        <p:tgtEl>
                                          <p:spTgt spid="5"/>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580E8-3D06-D6DF-7445-39438FC1642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6CF98774-8107-2D6C-7B1D-81B84D3A7CC7}"/>
              </a:ext>
            </a:extLst>
          </p:cNvPr>
          <p:cNvSpPr/>
          <p:nvPr/>
        </p:nvSpPr>
        <p:spPr>
          <a:xfrm>
            <a:off x="-152400" y="-152400"/>
            <a:ext cx="12649200" cy="7543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1377" name="Picture 1" descr="C:\Users\Cryun22\Documents\Imagenes 1\Islam\Coran 1.gif">
            <a:extLst>
              <a:ext uri="{FF2B5EF4-FFF2-40B4-BE49-F238E27FC236}">
                <a16:creationId xmlns:a16="http://schemas.microsoft.com/office/drawing/2014/main" id="{7F6594C7-3D98-0BEA-C759-53FDEE97B365}"/>
              </a:ext>
            </a:extLst>
          </p:cNvPr>
          <p:cNvPicPr>
            <a:picLocks noChangeAspect="1" noChangeArrowheads="1"/>
          </p:cNvPicPr>
          <p:nvPr/>
        </p:nvPicPr>
        <p:blipFill>
          <a:blip r:embed="rId3" cstate="print"/>
          <a:srcRect/>
          <a:stretch>
            <a:fillRect/>
          </a:stretch>
        </p:blipFill>
        <p:spPr bwMode="auto">
          <a:xfrm>
            <a:off x="304801" y="650994"/>
            <a:ext cx="1905000" cy="2271618"/>
          </a:xfrm>
          <a:prstGeom prst="rect">
            <a:avLst/>
          </a:prstGeom>
          <a:noFill/>
        </p:spPr>
      </p:pic>
      <p:pic>
        <p:nvPicPr>
          <p:cNvPr id="101379" name="Picture 3" descr="http://www.saviorsite.com/wp-content/uploads/2010/09/angel-gabriel-appears-to-mary.jpg">
            <a:extLst>
              <a:ext uri="{FF2B5EF4-FFF2-40B4-BE49-F238E27FC236}">
                <a16:creationId xmlns:a16="http://schemas.microsoft.com/office/drawing/2014/main" id="{1E66CECC-EE8A-F737-1971-AF110E392FE4}"/>
              </a:ext>
            </a:extLst>
          </p:cNvPr>
          <p:cNvPicPr>
            <a:picLocks noChangeAspect="1" noChangeArrowheads="1"/>
          </p:cNvPicPr>
          <p:nvPr/>
        </p:nvPicPr>
        <p:blipFill>
          <a:blip r:embed="rId4" cstate="print"/>
          <a:srcRect/>
          <a:stretch>
            <a:fillRect/>
          </a:stretch>
        </p:blipFill>
        <p:spPr bwMode="auto">
          <a:xfrm>
            <a:off x="7467600" y="1842654"/>
            <a:ext cx="4191000" cy="3172691"/>
          </a:xfrm>
          <a:prstGeom prst="flowChartDocument">
            <a:avLst/>
          </a:prstGeom>
          <a:noFill/>
        </p:spPr>
      </p:pic>
      <p:sp>
        <p:nvSpPr>
          <p:cNvPr id="4" name="TextBox 3">
            <a:extLst>
              <a:ext uri="{FF2B5EF4-FFF2-40B4-BE49-F238E27FC236}">
                <a16:creationId xmlns:a16="http://schemas.microsoft.com/office/drawing/2014/main" id="{11FD399D-99F4-89E7-009F-F13639AA82A5}"/>
              </a:ext>
            </a:extLst>
          </p:cNvPr>
          <p:cNvSpPr txBox="1"/>
          <p:nvPr/>
        </p:nvSpPr>
        <p:spPr>
          <a:xfrm>
            <a:off x="609600" y="457200"/>
            <a:ext cx="6400800" cy="7201972"/>
          </a:xfrm>
          <a:prstGeom prst="rect">
            <a:avLst/>
          </a:prstGeom>
          <a:noFill/>
        </p:spPr>
        <p:txBody>
          <a:bodyPr wrap="square" rtlCol="0">
            <a:spAutoFit/>
          </a:bodyPr>
          <a:lstStyle/>
          <a:p>
            <a:pPr>
              <a:spcBef>
                <a:spcPts val="1200"/>
              </a:spcBef>
              <a:spcAft>
                <a:spcPts val="1200"/>
              </a:spcAft>
              <a:tabLst>
                <a:tab pos="630238" algn="l"/>
              </a:tabLst>
            </a:pPr>
            <a:r>
              <a:rPr lang="en-US" sz="4000" baseline="30000" dirty="0"/>
              <a:t>		</a:t>
            </a:r>
            <a:r>
              <a:rPr lang="en-US" sz="4000" baseline="30000" dirty="0">
                <a:solidFill>
                  <a:schemeClr val="bg1"/>
                </a:solidFill>
                <a:effectLst>
                  <a:outerShdw blurRad="38100" dist="38100" dir="2700000" algn="tl">
                    <a:srgbClr val="000000">
                      <a:alpha val="43137"/>
                    </a:srgbClr>
                  </a:outerShdw>
                </a:effectLst>
              </a:rPr>
              <a:t>	Sura </a:t>
            </a:r>
            <a:r>
              <a:rPr lang="en-US" sz="4000" baseline="30000" dirty="0" err="1">
                <a:solidFill>
                  <a:schemeClr val="bg1"/>
                </a:solidFill>
                <a:effectLst>
                  <a:outerShdw blurRad="38100" dist="38100" dir="2700000" algn="tl">
                    <a:srgbClr val="000000">
                      <a:alpha val="43137"/>
                    </a:srgbClr>
                  </a:outerShdw>
                </a:effectLst>
              </a:rPr>
              <a:t>3:45a</a:t>
            </a:r>
            <a:r>
              <a:rPr lang="en-US" sz="4000" baseline="30000" dirty="0">
                <a:solidFill>
                  <a:schemeClr val="bg1"/>
                </a:solidFill>
                <a:effectLst>
                  <a:outerShdw blurRad="38100" dist="38100" dir="2700000" algn="tl">
                    <a:srgbClr val="000000">
                      <a:alpha val="43137"/>
                    </a:srgbClr>
                  </a:outerShdw>
                </a:effectLst>
              </a:rPr>
              <a:t> </a:t>
            </a:r>
            <a:r>
              <a:rPr lang="en-US" sz="4000" dirty="0">
                <a:solidFill>
                  <a:schemeClr val="bg1"/>
                </a:solidFill>
                <a:effectLst>
                  <a:outerShdw blurRad="38100" dist="38100" dir="2700000" algn="tl">
                    <a:srgbClr val="000000">
                      <a:alpha val="43137"/>
                    </a:srgbClr>
                  </a:outerShdw>
                </a:effectLst>
              </a:rPr>
              <a:t>“The angels 			said to Mary: ‘Allah 			bids you rejoice in a 			</a:t>
            </a:r>
            <a:r>
              <a:rPr lang="en-US" sz="4000" b="1" dirty="0">
                <a:solidFill>
                  <a:schemeClr val="bg1"/>
                </a:solidFill>
                <a:effectLst>
                  <a:outerShdw blurRad="38100" dist="38100" dir="2700000" algn="tl">
                    <a:srgbClr val="000000">
                      <a:alpha val="43137"/>
                    </a:srgbClr>
                  </a:outerShdw>
                </a:effectLst>
              </a:rPr>
              <a:t>WORD</a:t>
            </a:r>
            <a:r>
              <a:rPr lang="en-US" sz="4000" dirty="0">
                <a:solidFill>
                  <a:schemeClr val="bg1"/>
                </a:solidFill>
                <a:effectLst>
                  <a:outerShdw blurRad="38100" dist="38100" dir="2700000" algn="tl">
                    <a:srgbClr val="000000">
                      <a:alpha val="43137"/>
                    </a:srgbClr>
                  </a:outerShdw>
                </a:effectLst>
              </a:rPr>
              <a:t> from Him.            His name is the </a:t>
            </a:r>
            <a:r>
              <a:rPr lang="en-US" sz="4000" b="1" dirty="0">
                <a:solidFill>
                  <a:schemeClr val="bg1"/>
                </a:solidFill>
                <a:effectLst>
                  <a:outerShdw blurRad="38100" dist="38100" dir="2700000" algn="tl">
                    <a:srgbClr val="000000">
                      <a:alpha val="43137"/>
                    </a:srgbClr>
                  </a:outerShdw>
                </a:effectLst>
              </a:rPr>
              <a:t>MESSIAH</a:t>
            </a:r>
            <a:r>
              <a:rPr lang="en-US" sz="4000" dirty="0">
                <a:solidFill>
                  <a:schemeClr val="bg1"/>
                </a:solidFill>
                <a:effectLst>
                  <a:outerShdw blurRad="38100" dist="38100" dir="2700000" algn="tl">
                    <a:srgbClr val="000000">
                      <a:alpha val="43137"/>
                    </a:srgbClr>
                  </a:outerShdw>
                </a:effectLst>
              </a:rPr>
              <a:t>, Jesus the son of Mary.  </a:t>
            </a:r>
          </a:p>
          <a:p>
            <a:pPr>
              <a:spcBef>
                <a:spcPts val="1200"/>
              </a:spcBef>
              <a:spcAft>
                <a:spcPts val="1200"/>
              </a:spcAft>
              <a:tabLst>
                <a:tab pos="630238" algn="l"/>
              </a:tabLst>
            </a:pPr>
            <a:r>
              <a:rPr lang="en-US" sz="4000" dirty="0">
                <a:solidFill>
                  <a:schemeClr val="bg1"/>
                </a:solidFill>
                <a:effectLst>
                  <a:outerShdw blurRad="38100" dist="38100" dir="2700000" algn="tl">
                    <a:srgbClr val="000000">
                      <a:alpha val="43137"/>
                    </a:srgbClr>
                  </a:outerShdw>
                </a:effectLst>
              </a:rPr>
              <a:t>He shall be noble in this world and in the next, and shall be favored by Allah…’”</a:t>
            </a:r>
            <a:endParaRPr lang="en-US" sz="3000" dirty="0">
              <a:solidFill>
                <a:schemeClr val="bg1"/>
              </a:solidFill>
              <a:effectLst>
                <a:outerShdw blurRad="38100" dist="38100" dir="2700000" algn="tl">
                  <a:srgbClr val="000000">
                    <a:alpha val="43137"/>
                  </a:srgbClr>
                </a:outerShdw>
              </a:effectLst>
            </a:endParaRPr>
          </a:p>
          <a:p>
            <a:pPr>
              <a:lnSpc>
                <a:spcPct val="95000"/>
              </a:lnSpc>
              <a:spcBef>
                <a:spcPts val="600"/>
              </a:spcBef>
              <a:spcAft>
                <a:spcPts val="600"/>
              </a:spcAft>
            </a:pPr>
            <a:endParaRPr lang="en-US" sz="3000" dirty="0">
              <a:latin typeface="+mj-lt"/>
            </a:endParaRPr>
          </a:p>
          <a:p>
            <a:pPr>
              <a:lnSpc>
                <a:spcPct val="95000"/>
              </a:lnSpc>
              <a:spcBef>
                <a:spcPts val="600"/>
              </a:spcBef>
              <a:spcAft>
                <a:spcPts val="600"/>
              </a:spcAft>
            </a:pPr>
            <a:endParaRPr lang="en-US" sz="3000" dirty="0">
              <a:latin typeface="+mj-lt"/>
            </a:endParaRPr>
          </a:p>
        </p:txBody>
      </p:sp>
    </p:spTree>
    <p:extLst>
      <p:ext uri="{BB962C8B-B14F-4D97-AF65-F5344CB8AC3E}">
        <p14:creationId xmlns:p14="http://schemas.microsoft.com/office/powerpoint/2010/main" val="2560552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2" presetClass="entr" presetSubtype="1" fill="hold" nodeType="withEffect">
                                  <p:stCondLst>
                                    <p:cond delay="1000"/>
                                  </p:stCondLst>
                                  <p:childTnLst>
                                    <p:set>
                                      <p:cBhvr>
                                        <p:cTn id="9" dur="1" fill="hold">
                                          <p:stCondLst>
                                            <p:cond delay="0"/>
                                          </p:stCondLst>
                                        </p:cTn>
                                        <p:tgtEl>
                                          <p:spTgt spid="101379"/>
                                        </p:tgtEl>
                                        <p:attrNameLst>
                                          <p:attrName>style.visibility</p:attrName>
                                        </p:attrNameLst>
                                      </p:cBhvr>
                                      <p:to>
                                        <p:strVal val="visible"/>
                                      </p:to>
                                    </p:set>
                                    <p:anim calcmode="lin" valueType="num">
                                      <p:cBhvr additive="base">
                                        <p:cTn id="10" dur="2000" fill="hold"/>
                                        <p:tgtEl>
                                          <p:spTgt spid="101379"/>
                                        </p:tgtEl>
                                        <p:attrNameLst>
                                          <p:attrName>ppt_x</p:attrName>
                                        </p:attrNameLst>
                                      </p:cBhvr>
                                      <p:tavLst>
                                        <p:tav tm="0">
                                          <p:val>
                                            <p:strVal val="#ppt_x"/>
                                          </p:val>
                                        </p:tav>
                                        <p:tav tm="100000">
                                          <p:val>
                                            <p:strVal val="#ppt_x"/>
                                          </p:val>
                                        </p:tav>
                                      </p:tavLst>
                                    </p:anim>
                                    <p:anim calcmode="lin" valueType="num">
                                      <p:cBhvr additive="base">
                                        <p:cTn id="11" dur="2000" fill="hold"/>
                                        <p:tgtEl>
                                          <p:spTgt spid="101379"/>
                                        </p:tgtEl>
                                        <p:attrNameLst>
                                          <p:attrName>ppt_y</p:attrName>
                                        </p:attrNameLst>
                                      </p:cBhvr>
                                      <p:tavLst>
                                        <p:tav tm="0">
                                          <p:val>
                                            <p:strVal val="0-#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iterate type="lt">
                                    <p:tmPct val="12000"/>
                                  </p:iterate>
                                  <p:childTnLst>
                                    <p:set>
                                      <p:cBhvr>
                                        <p:cTn id="15" dur="1" fill="hold">
                                          <p:stCondLst>
                                            <p:cond delay="0"/>
                                          </p:stCondLst>
                                        </p:cTn>
                                        <p:tgtEl>
                                          <p:spTgt spid="4">
                                            <p:txEl>
                                              <p:pRg st="1" end="1"/>
                                            </p:txEl>
                                          </p:spTgt>
                                        </p:tgtEl>
                                        <p:attrNameLst>
                                          <p:attrName>style.visibility</p:attrName>
                                        </p:attrNameLst>
                                      </p:cBhvr>
                                      <p:to>
                                        <p:strVal val="visible"/>
                                      </p:to>
                                    </p:set>
                                    <p:animEffect transition="in" filter="fade">
                                      <p:cBhvr>
                                        <p:cTn id="16"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C4F3E2-E812-B3CB-E254-12BA3EA9CDD1}"/>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E8930464-9686-C085-D606-92925241BAA1}"/>
              </a:ext>
            </a:extLst>
          </p:cNvPr>
          <p:cNvSpPr/>
          <p:nvPr/>
        </p:nvSpPr>
        <p:spPr>
          <a:xfrm>
            <a:off x="-152400" y="-152400"/>
            <a:ext cx="12649200" cy="7543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326D47C6-2887-16B1-E80C-0A1E02991F1E}"/>
              </a:ext>
            </a:extLst>
          </p:cNvPr>
          <p:cNvSpPr txBox="1"/>
          <p:nvPr/>
        </p:nvSpPr>
        <p:spPr>
          <a:xfrm>
            <a:off x="838200" y="838200"/>
            <a:ext cx="8458200" cy="5509200"/>
          </a:xfrm>
          <a:prstGeom prst="rect">
            <a:avLst/>
          </a:prstGeom>
          <a:noFill/>
        </p:spPr>
        <p:txBody>
          <a:bodyPr wrap="square" rtlCol="0">
            <a:spAutoFit/>
          </a:bodyPr>
          <a:lstStyle/>
          <a:p>
            <a:pPr marL="514350" indent="-514350">
              <a:buAutoNum type="alphaLcPeriod" startAt="2"/>
              <a:tabLst>
                <a:tab pos="569913" algn="l"/>
              </a:tabLst>
            </a:pPr>
            <a:r>
              <a:rPr lang="en-US" sz="4000" dirty="0">
                <a:solidFill>
                  <a:schemeClr val="bg1"/>
                </a:solidFill>
                <a:effectLst>
                  <a:outerShdw blurRad="38100" dist="38100" dir="2700000" algn="tl">
                    <a:srgbClr val="000000">
                      <a:alpha val="43137"/>
                    </a:srgbClr>
                  </a:outerShdw>
                </a:effectLst>
              </a:rPr>
              <a:t>Second, both call 			             Jesus an </a:t>
            </a:r>
            <a:r>
              <a:rPr lang="en-US" sz="4000" b="1" dirty="0">
                <a:solidFill>
                  <a:schemeClr val="bg1"/>
                </a:solidFill>
                <a:effectLst>
                  <a:outerShdw blurRad="38100" dist="38100" dir="2700000" algn="tl">
                    <a:srgbClr val="000000">
                      <a:alpha val="43137"/>
                    </a:srgbClr>
                  </a:outerShdw>
                </a:effectLst>
              </a:rPr>
              <a:t>APOSTLE.</a:t>
            </a:r>
            <a:endParaRPr lang="en-US" sz="4000" dirty="0">
              <a:solidFill>
                <a:schemeClr val="bg1"/>
              </a:solidFill>
              <a:effectLst>
                <a:outerShdw blurRad="38100" dist="38100" dir="2700000" algn="tl">
                  <a:srgbClr val="000000">
                    <a:alpha val="43137"/>
                  </a:srgbClr>
                </a:outerShdw>
              </a:effectLst>
            </a:endParaRPr>
          </a:p>
          <a:p>
            <a:pPr marL="514350" indent="-514350">
              <a:tabLst>
                <a:tab pos="569913" algn="l"/>
              </a:tabLst>
            </a:pPr>
            <a:endParaRPr lang="en-US" sz="4000" dirty="0">
              <a:solidFill>
                <a:schemeClr val="bg1"/>
              </a:solidFill>
              <a:effectLst>
                <a:outerShdw blurRad="38100" dist="38100" dir="2700000" algn="tl">
                  <a:srgbClr val="000000">
                    <a:alpha val="43137"/>
                  </a:srgbClr>
                </a:outerShdw>
              </a:effectLst>
            </a:endParaRPr>
          </a:p>
          <a:p>
            <a:pPr marL="514350" indent="-514350">
              <a:tabLst>
                <a:tab pos="569913" algn="l"/>
              </a:tabLst>
            </a:pPr>
            <a:r>
              <a:rPr lang="en-US" sz="4000" dirty="0">
                <a:solidFill>
                  <a:schemeClr val="bg1"/>
                </a:solidFill>
                <a:effectLst>
                  <a:outerShdw blurRad="38100" dist="38100" dir="2700000" algn="tl">
                    <a:srgbClr val="000000">
                      <a:alpha val="43137"/>
                    </a:srgbClr>
                  </a:outerShdw>
                </a:effectLst>
              </a:rPr>
              <a:t>	</a:t>
            </a:r>
            <a:r>
              <a:rPr lang="en-US" sz="4000" baseline="30000" dirty="0">
                <a:solidFill>
                  <a:schemeClr val="bg1"/>
                </a:solidFill>
                <a:effectLst>
                  <a:outerShdw blurRad="38100" dist="38100" dir="2700000" algn="tl">
                    <a:srgbClr val="000000">
                      <a:alpha val="43137"/>
                    </a:srgbClr>
                  </a:outerShdw>
                </a:effectLst>
              </a:rPr>
              <a:t>Sura 4:171 </a:t>
            </a:r>
            <a:r>
              <a:rPr lang="en-US" sz="4000" dirty="0">
                <a:solidFill>
                  <a:schemeClr val="bg1"/>
                </a:solidFill>
                <a:effectLst>
                  <a:outerShdw blurRad="38100" dist="38100" dir="2700000" algn="tl">
                    <a:srgbClr val="000000">
                      <a:alpha val="43137"/>
                    </a:srgbClr>
                  </a:outerShdw>
                </a:effectLst>
              </a:rPr>
              <a:t>“The Messiah, Jesus     		the son of Mary, was no             more 	than Allah’s apostle.”</a:t>
            </a:r>
          </a:p>
          <a:p>
            <a:pPr marL="514350" indent="-514350">
              <a:tabLst>
                <a:tab pos="569913" algn="l"/>
              </a:tabLst>
            </a:pPr>
            <a:endParaRPr lang="en-US" sz="4000" dirty="0">
              <a:solidFill>
                <a:schemeClr val="bg1"/>
              </a:solidFill>
              <a:effectLst>
                <a:outerShdw blurRad="38100" dist="38100" dir="2700000" algn="tl">
                  <a:srgbClr val="000000">
                    <a:alpha val="43137"/>
                  </a:srgbClr>
                </a:outerShdw>
              </a:effectLst>
            </a:endParaRPr>
          </a:p>
          <a:p>
            <a:pPr marL="514350" indent="-514350">
              <a:tabLst>
                <a:tab pos="569913" algn="l"/>
              </a:tabLst>
            </a:pPr>
            <a:r>
              <a:rPr lang="en-US" sz="4000" dirty="0">
                <a:solidFill>
                  <a:schemeClr val="bg1"/>
                </a:solidFill>
                <a:effectLst>
                  <a:outerShdw blurRad="38100" dist="38100" dir="2700000" algn="tl">
                    <a:srgbClr val="000000">
                      <a:alpha val="43137"/>
                    </a:srgbClr>
                  </a:outerShdw>
                </a:effectLst>
              </a:rPr>
              <a:t>	Also, a sign and a servant of God</a:t>
            </a:r>
            <a:endParaRPr lang="en-US" sz="1600" dirty="0">
              <a:solidFill>
                <a:schemeClr val="bg1"/>
              </a:solidFill>
              <a:effectLst>
                <a:outerShdw blurRad="38100" dist="38100" dir="2700000" algn="tl">
                  <a:srgbClr val="000000">
                    <a:alpha val="43137"/>
                  </a:srgbClr>
                </a:outerShdw>
              </a:effectLst>
            </a:endParaRPr>
          </a:p>
          <a:p>
            <a:endParaRPr lang="en-US" sz="3200" dirty="0">
              <a:solidFill>
                <a:schemeClr val="bg1"/>
              </a:solidFill>
              <a:effectLst>
                <a:outerShdw blurRad="38100" dist="38100" dir="2700000" algn="tl">
                  <a:srgbClr val="000000">
                    <a:alpha val="43137"/>
                  </a:srgbClr>
                </a:outerShdw>
              </a:effectLst>
              <a:latin typeface="+mj-lt"/>
            </a:endParaRPr>
          </a:p>
        </p:txBody>
      </p:sp>
      <p:sp>
        <p:nvSpPr>
          <p:cNvPr id="7" name="TextBox 6">
            <a:extLst>
              <a:ext uri="{FF2B5EF4-FFF2-40B4-BE49-F238E27FC236}">
                <a16:creationId xmlns:a16="http://schemas.microsoft.com/office/drawing/2014/main" id="{B51B1C0E-265D-7BA8-B5A4-637650D29451}"/>
              </a:ext>
            </a:extLst>
          </p:cNvPr>
          <p:cNvSpPr txBox="1"/>
          <p:nvPr/>
        </p:nvSpPr>
        <p:spPr>
          <a:xfrm>
            <a:off x="8153400" y="2819400"/>
            <a:ext cx="2819400" cy="1733808"/>
          </a:xfrm>
          <a:prstGeom prst="rect">
            <a:avLst/>
          </a:prstGeom>
          <a:noFill/>
        </p:spPr>
        <p:txBody>
          <a:bodyPr wrap="square" rtlCol="0">
            <a:spAutoFit/>
          </a:bodyPr>
          <a:lstStyle/>
          <a:p>
            <a:r>
              <a:rPr lang="en-US" sz="4000" baseline="30000" dirty="0">
                <a:solidFill>
                  <a:schemeClr val="bg1"/>
                </a:solidFill>
                <a:effectLst>
                  <a:outerShdw blurRad="38100" dist="38100" dir="2700000" algn="tl">
                    <a:srgbClr val="000000">
                      <a:alpha val="43137"/>
                    </a:srgbClr>
                  </a:outerShdw>
                </a:effectLst>
              </a:rPr>
              <a:t>Heb. 3:1 </a:t>
            </a:r>
          </a:p>
          <a:p>
            <a:r>
              <a:rPr lang="en-US" sz="4000" dirty="0">
                <a:solidFill>
                  <a:schemeClr val="bg1"/>
                </a:solidFill>
                <a:effectLst>
                  <a:outerShdw blurRad="38100" dist="38100" dir="2700000" algn="tl">
                    <a:srgbClr val="000000">
                      <a:alpha val="43137"/>
                    </a:srgbClr>
                  </a:outerShdw>
                </a:effectLst>
              </a:rPr>
              <a:t>“… Jesus, the apostle” </a:t>
            </a:r>
          </a:p>
        </p:txBody>
      </p:sp>
      <p:cxnSp>
        <p:nvCxnSpPr>
          <p:cNvPr id="3" name="Straight Connector 2">
            <a:extLst>
              <a:ext uri="{FF2B5EF4-FFF2-40B4-BE49-F238E27FC236}">
                <a16:creationId xmlns:a16="http://schemas.microsoft.com/office/drawing/2014/main" id="{C9B0AC33-F72B-FF6C-F57C-96F2C441B0C7}"/>
              </a:ext>
            </a:extLst>
          </p:cNvPr>
          <p:cNvCxnSpPr/>
          <p:nvPr/>
        </p:nvCxnSpPr>
        <p:spPr>
          <a:xfrm>
            <a:off x="7696200" y="2819400"/>
            <a:ext cx="0" cy="16002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2415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6" presetClass="entr" presetSubtype="21" fill="hold" nodeType="withEffect">
                                  <p:stCondLst>
                                    <p:cond delay="250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barn(inVertical)">
                                      <p:cBhvr>
                                        <p:cTn id="10" dur="1000"/>
                                        <p:tgtEl>
                                          <p:spTgt spid="4">
                                            <p:txEl>
                                              <p:pRg st="2" end="2"/>
                                            </p:txEl>
                                          </p:spTgt>
                                        </p:tgtEl>
                                      </p:cBhvr>
                                    </p:animEffect>
                                  </p:childTnLst>
                                </p:cTn>
                              </p:par>
                              <p:par>
                                <p:cTn id="11" presetID="16" presetClass="entr" presetSubtype="37" fill="hold" grpId="0" nodeType="withEffect">
                                  <p:stCondLst>
                                    <p:cond delay="4500"/>
                                  </p:stCondLst>
                                  <p:childTnLst>
                                    <p:set>
                                      <p:cBhvr>
                                        <p:cTn id="12" dur="1" fill="hold">
                                          <p:stCondLst>
                                            <p:cond delay="0"/>
                                          </p:stCondLst>
                                        </p:cTn>
                                        <p:tgtEl>
                                          <p:spTgt spid="7"/>
                                        </p:tgtEl>
                                        <p:attrNameLst>
                                          <p:attrName>style.visibility</p:attrName>
                                        </p:attrNameLst>
                                      </p:cBhvr>
                                      <p:to>
                                        <p:strVal val="visible"/>
                                      </p:to>
                                    </p:set>
                                    <p:animEffect transition="in" filter="barn(outVertical)">
                                      <p:cBhvr>
                                        <p:cTn id="13" dur="1250"/>
                                        <p:tgtEl>
                                          <p:spTgt spid="7"/>
                                        </p:tgtEl>
                                      </p:cBhvr>
                                    </p:animEffect>
                                  </p:childTnLst>
                                </p:cTn>
                              </p:par>
                              <p:par>
                                <p:cTn id="14" presetID="22" presetClass="entr" presetSubtype="1" fill="hold" nodeType="withEffect">
                                  <p:stCondLst>
                                    <p:cond delay="450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par>
                                <p:cTn id="17" presetID="47" presetClass="entr" presetSubtype="0" fill="hold" nodeType="withEffect">
                                  <p:stCondLst>
                                    <p:cond delay="675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1000"/>
                                        <p:tgtEl>
                                          <p:spTgt spid="4">
                                            <p:txEl>
                                              <p:pRg st="4" end="4"/>
                                            </p:txEl>
                                          </p:spTgt>
                                        </p:tgtEl>
                                      </p:cBhvr>
                                    </p:animEffect>
                                    <p:anim calcmode="lin" valueType="num">
                                      <p:cBhvr>
                                        <p:cTn id="20"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E7FF3F-879D-AA53-8768-2EA2123BB0CD}"/>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BC49F8C1-BA27-206F-6624-F332490FDD70}"/>
              </a:ext>
            </a:extLst>
          </p:cNvPr>
          <p:cNvSpPr/>
          <p:nvPr/>
        </p:nvSpPr>
        <p:spPr>
          <a:xfrm>
            <a:off x="-152400" y="-152400"/>
            <a:ext cx="12649200" cy="7543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9399436-C583-338E-FB89-FCD118E65B35}"/>
              </a:ext>
            </a:extLst>
          </p:cNvPr>
          <p:cNvSpPr txBox="1"/>
          <p:nvPr/>
        </p:nvSpPr>
        <p:spPr>
          <a:xfrm>
            <a:off x="457200" y="457200"/>
            <a:ext cx="10058400" cy="6986528"/>
          </a:xfrm>
          <a:prstGeom prst="rect">
            <a:avLst/>
          </a:prstGeom>
          <a:noFill/>
        </p:spPr>
        <p:txBody>
          <a:bodyPr wrap="square" rtlCol="0">
            <a:spAutoFit/>
          </a:bodyPr>
          <a:lstStyle/>
          <a:p>
            <a:pPr marL="514350" indent="-514350">
              <a:buAutoNum type="alphaLcPeriod" startAt="3"/>
              <a:tabLst>
                <a:tab pos="569913" algn="l"/>
              </a:tabLst>
            </a:pPr>
            <a:r>
              <a:rPr lang="en-US" sz="4000" dirty="0">
                <a:solidFill>
                  <a:schemeClr val="bg1"/>
                </a:solidFill>
                <a:effectLst>
                  <a:outerShdw blurRad="38100" dist="38100" dir="2700000" algn="tl">
                    <a:srgbClr val="000000">
                      <a:alpha val="43137"/>
                    </a:srgbClr>
                  </a:outerShdw>
                </a:effectLst>
              </a:rPr>
              <a:t>Furthermore, the </a:t>
            </a:r>
            <a:r>
              <a:rPr lang="en-US" sz="4000" b="1" dirty="0">
                <a:solidFill>
                  <a:schemeClr val="bg1"/>
                </a:solidFill>
                <a:effectLst>
                  <a:outerShdw blurRad="38100" dist="38100" dir="2700000" algn="tl">
                    <a:srgbClr val="000000">
                      <a:alpha val="43137"/>
                    </a:srgbClr>
                  </a:outerShdw>
                </a:effectLst>
              </a:rPr>
              <a:t>MIRACLES</a:t>
            </a:r>
            <a:r>
              <a:rPr lang="en-US" sz="4000" dirty="0">
                <a:solidFill>
                  <a:schemeClr val="bg1"/>
                </a:solidFill>
                <a:effectLst>
                  <a:outerShdw blurRad="38100" dist="38100" dir="2700000" algn="tl">
                    <a:srgbClr val="000000">
                      <a:alpha val="43137"/>
                    </a:srgbClr>
                  </a:outerShdw>
                </a:effectLst>
              </a:rPr>
              <a:t> 		               of Jesus mentioned in the Qur’an                                      are similar to those found in the Bible </a:t>
            </a:r>
          </a:p>
          <a:p>
            <a:pPr marL="514350" indent="-514350">
              <a:tabLst>
                <a:tab pos="569913" algn="l"/>
              </a:tabLst>
            </a:pPr>
            <a:endParaRPr lang="en-US" sz="2400" dirty="0">
              <a:solidFill>
                <a:schemeClr val="bg1"/>
              </a:solidFill>
              <a:effectLst>
                <a:outerShdw blurRad="38100" dist="38100" dir="2700000" algn="tl">
                  <a:srgbClr val="000000">
                    <a:alpha val="43137"/>
                  </a:srgbClr>
                </a:outerShdw>
              </a:effectLst>
            </a:endParaRPr>
          </a:p>
          <a:p>
            <a:pPr marL="514350" indent="-514350">
              <a:tabLst>
                <a:tab pos="569913" algn="l"/>
              </a:tabLst>
            </a:pPr>
            <a:r>
              <a:rPr lang="en-US" sz="4000" dirty="0">
                <a:solidFill>
                  <a:schemeClr val="bg1"/>
                </a:solidFill>
                <a:effectLst>
                  <a:outerShdw blurRad="38100" dist="38100" dir="2700000" algn="tl">
                    <a:srgbClr val="000000">
                      <a:alpha val="43137"/>
                    </a:srgbClr>
                  </a:outerShdw>
                </a:effectLst>
              </a:rPr>
              <a:t>	e.g., giving sight to the blind, raising             the dead, healing the lepers, etc;</a:t>
            </a:r>
          </a:p>
          <a:p>
            <a:pPr marL="514350" indent="-514350">
              <a:tabLst>
                <a:tab pos="569913" algn="l"/>
              </a:tabLst>
            </a:pPr>
            <a:r>
              <a:rPr lang="en-US" sz="4000" dirty="0">
                <a:solidFill>
                  <a:schemeClr val="bg1"/>
                </a:solidFill>
                <a:effectLst>
                  <a:outerShdw blurRad="38100" dist="38100" dir="2700000" algn="tl">
                    <a:srgbClr val="000000">
                      <a:alpha val="43137"/>
                    </a:srgbClr>
                  </a:outerShdw>
                </a:effectLst>
              </a:rPr>
              <a:t>	</a:t>
            </a:r>
          </a:p>
          <a:p>
            <a:pPr marL="514350" indent="-514350">
              <a:tabLst>
                <a:tab pos="569913" algn="l"/>
              </a:tabLst>
            </a:pPr>
            <a:r>
              <a:rPr lang="en-US" sz="4000" dirty="0">
                <a:solidFill>
                  <a:schemeClr val="bg1"/>
                </a:solidFill>
                <a:effectLst>
                  <a:outerShdw blurRad="38100" dist="38100" dir="2700000" algn="tl">
                    <a:srgbClr val="000000">
                      <a:alpha val="43137"/>
                    </a:srgbClr>
                  </a:outerShdw>
                </a:effectLst>
              </a:rPr>
              <a:t>	One not in the Bible:</a:t>
            </a:r>
          </a:p>
          <a:p>
            <a:pPr marL="514350" indent="-514350">
              <a:tabLst>
                <a:tab pos="569913" algn="l"/>
              </a:tabLst>
            </a:pPr>
            <a:r>
              <a:rPr lang="en-US" sz="4000" dirty="0">
                <a:solidFill>
                  <a:schemeClr val="bg1"/>
                </a:solidFill>
                <a:effectLst>
                  <a:outerShdw blurRad="38100" dist="38100" dir="2700000" algn="tl">
                    <a:srgbClr val="000000">
                      <a:alpha val="43137"/>
                    </a:srgbClr>
                  </a:outerShdw>
                </a:effectLst>
              </a:rPr>
              <a:t>	</a:t>
            </a:r>
            <a:r>
              <a:rPr lang="en-US" sz="4000" baseline="30000" dirty="0">
                <a:solidFill>
                  <a:schemeClr val="bg1"/>
                </a:solidFill>
                <a:effectLst>
                  <a:outerShdw blurRad="38100" dist="38100" dir="2700000" algn="tl">
                    <a:srgbClr val="000000">
                      <a:alpha val="43137"/>
                    </a:srgbClr>
                  </a:outerShdw>
                </a:effectLst>
              </a:rPr>
              <a:t>Sura </a:t>
            </a:r>
            <a:r>
              <a:rPr lang="en-US" sz="4000" baseline="30000" dirty="0" err="1">
                <a:solidFill>
                  <a:schemeClr val="bg1"/>
                </a:solidFill>
                <a:effectLst>
                  <a:outerShdw blurRad="38100" dist="38100" dir="2700000" algn="tl">
                    <a:srgbClr val="000000">
                      <a:alpha val="43137"/>
                    </a:srgbClr>
                  </a:outerShdw>
                </a:effectLst>
              </a:rPr>
              <a:t>3:45b</a:t>
            </a:r>
            <a:r>
              <a:rPr lang="en-US" sz="4000" baseline="30000" dirty="0">
                <a:solidFill>
                  <a:schemeClr val="bg1"/>
                </a:solidFill>
                <a:effectLst>
                  <a:outerShdw blurRad="38100" dist="38100" dir="2700000" algn="tl">
                    <a:srgbClr val="000000">
                      <a:alpha val="43137"/>
                    </a:srgbClr>
                  </a:outerShdw>
                </a:effectLst>
              </a:rPr>
              <a:t> </a:t>
            </a:r>
            <a:r>
              <a:rPr lang="en-US" sz="4000" dirty="0">
                <a:solidFill>
                  <a:schemeClr val="bg1"/>
                </a:solidFill>
                <a:effectLst>
                  <a:outerShdw blurRad="38100" dist="38100" dir="2700000" algn="tl">
                    <a:srgbClr val="000000">
                      <a:alpha val="43137"/>
                    </a:srgbClr>
                  </a:outerShdw>
                </a:effectLst>
              </a:rPr>
              <a:t>“He shall preach                                            to men in his </a:t>
            </a:r>
            <a:r>
              <a:rPr lang="en-US" sz="4000" b="1" dirty="0">
                <a:solidFill>
                  <a:schemeClr val="bg1"/>
                </a:solidFill>
                <a:effectLst>
                  <a:outerShdw blurRad="38100" dist="38100" dir="2700000" algn="tl">
                    <a:srgbClr val="000000">
                      <a:alpha val="43137"/>
                    </a:srgbClr>
                  </a:outerShdw>
                </a:effectLst>
              </a:rPr>
              <a:t>CRADLE</a:t>
            </a:r>
            <a:r>
              <a:rPr lang="en-US" sz="4000" dirty="0">
                <a:solidFill>
                  <a:schemeClr val="bg1"/>
                </a:solidFill>
                <a:effectLst>
                  <a:outerShdw blurRad="38100" dist="38100" dir="2700000" algn="tl">
                    <a:srgbClr val="000000">
                      <a:alpha val="43137"/>
                    </a:srgbClr>
                  </a:outerShdw>
                </a:effectLst>
              </a:rPr>
              <a:t>.”</a:t>
            </a:r>
          </a:p>
          <a:p>
            <a:endParaRPr lang="en-US" sz="3200" dirty="0">
              <a:solidFill>
                <a:schemeClr val="bg1"/>
              </a:solidFill>
              <a:effectLst>
                <a:outerShdw blurRad="38100" dist="38100" dir="2700000" algn="tl">
                  <a:srgbClr val="000000">
                    <a:alpha val="43137"/>
                  </a:srgbClr>
                </a:outerShdw>
              </a:effectLst>
              <a:latin typeface="+mj-lt"/>
            </a:endParaRPr>
          </a:p>
          <a:p>
            <a:endParaRPr lang="en-US" sz="3200" dirty="0">
              <a:solidFill>
                <a:schemeClr val="bg1"/>
              </a:solidFill>
              <a:effectLst>
                <a:outerShdw blurRad="38100" dist="38100" dir="2700000" algn="tl">
                  <a:srgbClr val="000000">
                    <a:alpha val="43137"/>
                  </a:srgbClr>
                </a:outerShdw>
              </a:effectLst>
              <a:latin typeface="+mj-lt"/>
            </a:endParaRPr>
          </a:p>
        </p:txBody>
      </p:sp>
      <p:pic>
        <p:nvPicPr>
          <p:cNvPr id="99329" name="Picture 1" descr="C:\Users\Cryun22\Documents\Imagenes 1\Jesus\Jesus Healing the Blind.jpg">
            <a:extLst>
              <a:ext uri="{FF2B5EF4-FFF2-40B4-BE49-F238E27FC236}">
                <a16:creationId xmlns:a16="http://schemas.microsoft.com/office/drawing/2014/main" id="{602C705D-B0AF-5CF5-FF74-C5218040EE4E}"/>
              </a:ext>
            </a:extLst>
          </p:cNvPr>
          <p:cNvPicPr>
            <a:picLocks noChangeAspect="1" noChangeArrowheads="1"/>
          </p:cNvPicPr>
          <p:nvPr/>
        </p:nvPicPr>
        <p:blipFill>
          <a:blip r:embed="rId3" cstate="print"/>
          <a:srcRect/>
          <a:stretch>
            <a:fillRect/>
          </a:stretch>
        </p:blipFill>
        <p:spPr bwMode="auto">
          <a:xfrm>
            <a:off x="1060704" y="4050792"/>
            <a:ext cx="4120896" cy="2602865"/>
          </a:xfrm>
          <a:prstGeom prst="foldedCorner">
            <a:avLst/>
          </a:prstGeom>
          <a:noFill/>
        </p:spPr>
      </p:pic>
      <p:pic>
        <p:nvPicPr>
          <p:cNvPr id="1026" name="Picture 2" descr="Believe!!!! - From the Cradle to the Cross | GOD'S GRACE BIBLE CHURCH">
            <a:extLst>
              <a:ext uri="{FF2B5EF4-FFF2-40B4-BE49-F238E27FC236}">
                <a16:creationId xmlns:a16="http://schemas.microsoft.com/office/drawing/2014/main" id="{D9D3E5A5-48D3-9410-AFC7-038ACCD73D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2" y="76200"/>
            <a:ext cx="5867400" cy="4400550"/>
          </a:xfrm>
          <a:prstGeom prst="rect">
            <a:avLst/>
          </a:prstGeom>
          <a:noFill/>
          <a:extLst>
            <a:ext uri="{909E8E84-426E-40DD-AFC4-6F175D3DCCD1}">
              <a14:hiddenFill xmlns:a14="http://schemas.microsoft.com/office/drawing/2010/main">
                <a:solidFill>
                  <a:srgbClr val="FFFFFF"/>
                </a:solidFill>
              </a14:hiddenFill>
            </a:ext>
          </a:extLst>
        </p:spPr>
      </p:pic>
      <p:sp>
        <p:nvSpPr>
          <p:cNvPr id="2" name="Speech Bubble: Oval 1">
            <a:extLst>
              <a:ext uri="{FF2B5EF4-FFF2-40B4-BE49-F238E27FC236}">
                <a16:creationId xmlns:a16="http://schemas.microsoft.com/office/drawing/2014/main" id="{CEB19EEF-AE98-5B8F-D58A-B365A392AF22}"/>
              </a:ext>
            </a:extLst>
          </p:cNvPr>
          <p:cNvSpPr/>
          <p:nvPr/>
        </p:nvSpPr>
        <p:spPr>
          <a:xfrm>
            <a:off x="2819400" y="534383"/>
            <a:ext cx="3467098" cy="761017"/>
          </a:xfrm>
          <a:prstGeom prst="wedgeEllipseCallout">
            <a:avLst>
              <a:gd name="adj1" fmla="val 13227"/>
              <a:gd name="adj2" fmla="val 355107"/>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400" b="1" dirty="0"/>
              <a:t>REPENT</a:t>
            </a:r>
          </a:p>
        </p:txBody>
      </p:sp>
    </p:spTree>
    <p:extLst>
      <p:ext uri="{BB962C8B-B14F-4D97-AF65-F5344CB8AC3E}">
        <p14:creationId xmlns:p14="http://schemas.microsoft.com/office/powerpoint/2010/main" val="2194724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5500"/>
                                  </p:stCondLst>
                                  <p:iterate type="lt">
                                    <p:tmPct val="12000"/>
                                  </p:iterate>
                                  <p:childTnLst>
                                    <p:set>
                                      <p:cBhvr>
                                        <p:cTn id="9" dur="1" fill="hold">
                                          <p:stCondLst>
                                            <p:cond delay="0"/>
                                          </p:stCondLst>
                                        </p:cTn>
                                        <p:tgtEl>
                                          <p:spTgt spid="4">
                                            <p:txEl>
                                              <p:pRg st="2" end="2"/>
                                            </p:txEl>
                                          </p:spTgt>
                                        </p:tgtEl>
                                        <p:attrNameLst>
                                          <p:attrName>style.visibility</p:attrName>
                                        </p:attrNameLst>
                                      </p:cBhvr>
                                      <p:to>
                                        <p:strVal val="visible"/>
                                      </p:to>
                                    </p:set>
                                    <p:animEffect transition="in" filter="fade">
                                      <p:cBhvr>
                                        <p:cTn id="10" dur="500"/>
                                        <p:tgtEl>
                                          <p:spTgt spid="4">
                                            <p:txEl>
                                              <p:pRg st="2" end="2"/>
                                            </p:txEl>
                                          </p:spTgt>
                                        </p:tgtEl>
                                      </p:cBhvr>
                                    </p:animEffect>
                                  </p:childTnLst>
                                </p:cTn>
                              </p:par>
                              <p:par>
                                <p:cTn id="11" presetID="54" presetClass="entr" presetSubtype="0" accel="100000" fill="hold" nodeType="withEffect">
                                  <p:stCondLst>
                                    <p:cond delay="6000"/>
                                  </p:stCondLst>
                                  <p:childTnLst>
                                    <p:set>
                                      <p:cBhvr>
                                        <p:cTn id="12" dur="1" fill="hold">
                                          <p:stCondLst>
                                            <p:cond delay="0"/>
                                          </p:stCondLst>
                                        </p:cTn>
                                        <p:tgtEl>
                                          <p:spTgt spid="99329"/>
                                        </p:tgtEl>
                                        <p:attrNameLst>
                                          <p:attrName>style.visibility</p:attrName>
                                        </p:attrNameLst>
                                      </p:cBhvr>
                                      <p:to>
                                        <p:strVal val="visible"/>
                                      </p:to>
                                    </p:set>
                                    <p:anim calcmode="lin" valueType="num">
                                      <p:cBhvr>
                                        <p:cTn id="13" dur="3000" fill="hold"/>
                                        <p:tgtEl>
                                          <p:spTgt spid="99329"/>
                                        </p:tgtEl>
                                        <p:attrNameLst>
                                          <p:attrName>ppt_w</p:attrName>
                                        </p:attrNameLst>
                                      </p:cBhvr>
                                      <p:tavLst>
                                        <p:tav tm="0">
                                          <p:val>
                                            <p:strVal val="#ppt_w*0.05"/>
                                          </p:val>
                                        </p:tav>
                                        <p:tav tm="100000">
                                          <p:val>
                                            <p:strVal val="#ppt_w"/>
                                          </p:val>
                                        </p:tav>
                                      </p:tavLst>
                                    </p:anim>
                                    <p:anim calcmode="lin" valueType="num">
                                      <p:cBhvr>
                                        <p:cTn id="14" dur="3000" fill="hold"/>
                                        <p:tgtEl>
                                          <p:spTgt spid="99329"/>
                                        </p:tgtEl>
                                        <p:attrNameLst>
                                          <p:attrName>ppt_h</p:attrName>
                                        </p:attrNameLst>
                                      </p:cBhvr>
                                      <p:tavLst>
                                        <p:tav tm="0">
                                          <p:val>
                                            <p:strVal val="#ppt_h"/>
                                          </p:val>
                                        </p:tav>
                                        <p:tav tm="100000">
                                          <p:val>
                                            <p:strVal val="#ppt_h"/>
                                          </p:val>
                                        </p:tav>
                                      </p:tavLst>
                                    </p:anim>
                                    <p:anim calcmode="lin" valueType="num">
                                      <p:cBhvr>
                                        <p:cTn id="15" dur="3000" fill="hold"/>
                                        <p:tgtEl>
                                          <p:spTgt spid="99329"/>
                                        </p:tgtEl>
                                        <p:attrNameLst>
                                          <p:attrName>ppt_x</p:attrName>
                                        </p:attrNameLst>
                                      </p:cBhvr>
                                      <p:tavLst>
                                        <p:tav tm="0">
                                          <p:val>
                                            <p:strVal val="#ppt_x-.2"/>
                                          </p:val>
                                        </p:tav>
                                        <p:tav tm="100000">
                                          <p:val>
                                            <p:strVal val="#ppt_x"/>
                                          </p:val>
                                        </p:tav>
                                      </p:tavLst>
                                    </p:anim>
                                    <p:anim calcmode="lin" valueType="num">
                                      <p:cBhvr>
                                        <p:cTn id="16" dur="3000" fill="hold"/>
                                        <p:tgtEl>
                                          <p:spTgt spid="99329"/>
                                        </p:tgtEl>
                                        <p:attrNameLst>
                                          <p:attrName>ppt_y</p:attrName>
                                        </p:attrNameLst>
                                      </p:cBhvr>
                                      <p:tavLst>
                                        <p:tav tm="0">
                                          <p:val>
                                            <p:strVal val="#ppt_y"/>
                                          </p:val>
                                        </p:tav>
                                        <p:tav tm="100000">
                                          <p:val>
                                            <p:strVal val="#ppt_y"/>
                                          </p:val>
                                        </p:tav>
                                      </p:tavLst>
                                    </p:anim>
                                    <p:animEffect transition="in" filter="fade">
                                      <p:cBhvr>
                                        <p:cTn id="17" dur="3000"/>
                                        <p:tgtEl>
                                          <p:spTgt spid="99329"/>
                                        </p:tgtEl>
                                      </p:cBhvr>
                                    </p:animEffect>
                                  </p:childTnLst>
                                  <p:subTnLst>
                                    <p:set>
                                      <p:cBhvr override="childStyle">
                                        <p:cTn dur="1" fill="hold" display="0" masterRel="nextClick" afterEffect="1"/>
                                        <p:tgtEl>
                                          <p:spTgt spid="99329"/>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iterate type="lt">
                                    <p:tmPct val="12000"/>
                                  </p:iterate>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par>
                                <p:cTn id="23" presetID="10" presetClass="entr" presetSubtype="0" fill="hold" nodeType="withEffect">
                                  <p:stCondLst>
                                    <p:cond delay="1500"/>
                                  </p:stCondLst>
                                  <p:iterate type="lt">
                                    <p:tmPct val="12000"/>
                                  </p:iterate>
                                  <p:childTnLst>
                                    <p:set>
                                      <p:cBhvr>
                                        <p:cTn id="24" dur="1" fill="hold">
                                          <p:stCondLst>
                                            <p:cond delay="0"/>
                                          </p:stCondLst>
                                        </p:cTn>
                                        <p:tgtEl>
                                          <p:spTgt spid="4">
                                            <p:txEl>
                                              <p:pRg st="5" end="5"/>
                                            </p:txEl>
                                          </p:spTgt>
                                        </p:tgtEl>
                                        <p:attrNameLst>
                                          <p:attrName>style.visibility</p:attrName>
                                        </p:attrNameLst>
                                      </p:cBhvr>
                                      <p:to>
                                        <p:strVal val="visible"/>
                                      </p:to>
                                    </p:set>
                                    <p:animEffect transition="in" filter="fade">
                                      <p:cBhvr>
                                        <p:cTn id="25" dur="500"/>
                                        <p:tgtEl>
                                          <p:spTgt spid="4">
                                            <p:txEl>
                                              <p:pRg st="5" end="5"/>
                                            </p:txEl>
                                          </p:spTgt>
                                        </p:tgtEl>
                                      </p:cBhvr>
                                    </p:animEffect>
                                  </p:childTnLst>
                                </p:cTn>
                              </p:par>
                              <p:par>
                                <p:cTn id="26" presetID="10" presetClass="entr" presetSubtype="0" fill="hold" nodeType="withEffect">
                                  <p:stCondLst>
                                    <p:cond delay="2000"/>
                                  </p:stCondLst>
                                  <p:childTnLst>
                                    <p:set>
                                      <p:cBhvr>
                                        <p:cTn id="27" dur="1" fill="hold">
                                          <p:stCondLst>
                                            <p:cond delay="0"/>
                                          </p:stCondLst>
                                        </p:cTn>
                                        <p:tgtEl>
                                          <p:spTgt spid="1026"/>
                                        </p:tgtEl>
                                        <p:attrNameLst>
                                          <p:attrName>style.visibility</p:attrName>
                                        </p:attrNameLst>
                                      </p:cBhvr>
                                      <p:to>
                                        <p:strVal val="visible"/>
                                      </p:to>
                                    </p:set>
                                    <p:animEffect transition="in" filter="fade">
                                      <p:cBhvr>
                                        <p:cTn id="28" dur="1000"/>
                                        <p:tgtEl>
                                          <p:spTgt spid="1026"/>
                                        </p:tgtEl>
                                      </p:cBhvr>
                                    </p:animEffect>
                                  </p:childTnLst>
                                </p:cTn>
                              </p:par>
                              <p:par>
                                <p:cTn id="29" presetID="10" presetClass="exit" presetSubtype="0" fill="hold" nodeType="withEffect">
                                  <p:stCondLst>
                                    <p:cond delay="0"/>
                                  </p:stCondLst>
                                  <p:iterate type="lt">
                                    <p:tmPct val="0"/>
                                  </p:iterate>
                                  <p:childTnLst>
                                    <p:animEffect transition="out" filter="fade">
                                      <p:cBhvr>
                                        <p:cTn id="30" dur="500"/>
                                        <p:tgtEl>
                                          <p:spTgt spid="4">
                                            <p:txEl>
                                              <p:pRg st="0" end="0"/>
                                            </p:txEl>
                                          </p:spTgt>
                                        </p:tgtEl>
                                      </p:cBhvr>
                                    </p:animEffect>
                                    <p:set>
                                      <p:cBhvr>
                                        <p:cTn id="31" dur="1" fill="hold">
                                          <p:stCondLst>
                                            <p:cond delay="499"/>
                                          </p:stCondLst>
                                        </p:cTn>
                                        <p:tgtEl>
                                          <p:spTgt spid="4">
                                            <p:txEl>
                                              <p:pRg st="0" end="0"/>
                                            </p:txEl>
                                          </p:spTgt>
                                        </p:tgtEl>
                                        <p:attrNameLst>
                                          <p:attrName>style.visibility</p:attrName>
                                        </p:attrNameLst>
                                      </p:cBhvr>
                                      <p:to>
                                        <p:strVal val="hidden"/>
                                      </p:to>
                                    </p:set>
                                  </p:childTnLst>
                                </p:cTn>
                              </p:par>
                              <p:par>
                                <p:cTn id="32" presetID="10" presetClass="exit" presetSubtype="0" fill="hold" nodeType="withEffect">
                                  <p:stCondLst>
                                    <p:cond delay="0"/>
                                  </p:stCondLst>
                                  <p:iterate type="lt">
                                    <p:tmPct val="0"/>
                                  </p:iterate>
                                  <p:childTnLst>
                                    <p:animEffect transition="out" filter="fade">
                                      <p:cBhvr>
                                        <p:cTn id="33" dur="500"/>
                                        <p:tgtEl>
                                          <p:spTgt spid="4">
                                            <p:txEl>
                                              <p:pRg st="2" end="2"/>
                                            </p:txEl>
                                          </p:spTgt>
                                        </p:tgtEl>
                                      </p:cBhvr>
                                    </p:animEffect>
                                    <p:set>
                                      <p:cBhvr>
                                        <p:cTn id="34" dur="1" fill="hold">
                                          <p:stCondLst>
                                            <p:cond delay="499"/>
                                          </p:stCondLst>
                                        </p:cTn>
                                        <p:tgtEl>
                                          <p:spTgt spid="4">
                                            <p:txEl>
                                              <p:pRg st="2" end="2"/>
                                            </p:txEl>
                                          </p:spTgt>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4">
                                            <p:txEl>
                                              <p:pRg st="3" end="3"/>
                                            </p:txEl>
                                          </p:spTgt>
                                        </p:tgtEl>
                                      </p:cBhvr>
                                    </p:animEffect>
                                    <p:set>
                                      <p:cBhvr>
                                        <p:cTn id="37" dur="1" fill="hold">
                                          <p:stCondLst>
                                            <p:cond delay="499"/>
                                          </p:stCondLst>
                                        </p:cTn>
                                        <p:tgtEl>
                                          <p:spTgt spid="4">
                                            <p:txEl>
                                              <p:pRg st="3" end="3"/>
                                            </p:txEl>
                                          </p:spTgt>
                                        </p:tgtEl>
                                        <p:attrNameLst>
                                          <p:attrName>style.visibility</p:attrName>
                                        </p:attrNameLst>
                                      </p:cBhvr>
                                      <p:to>
                                        <p:strVal val="hidden"/>
                                      </p:to>
                                    </p:set>
                                  </p:childTnLst>
                                </p:cTn>
                              </p:par>
                              <p:par>
                                <p:cTn id="38" presetID="22" presetClass="entr" presetSubtype="4" repeatCount="4000" fill="hold" grpId="0" nodeType="withEffect">
                                  <p:stCondLst>
                                    <p:cond delay="2500"/>
                                  </p:stCondLst>
                                  <p:childTnLst>
                                    <p:set>
                                      <p:cBhvr>
                                        <p:cTn id="39" dur="1" fill="hold">
                                          <p:stCondLst>
                                            <p:cond delay="0"/>
                                          </p:stCondLst>
                                        </p:cTn>
                                        <p:tgtEl>
                                          <p:spTgt spid="2"/>
                                        </p:tgtEl>
                                        <p:attrNameLst>
                                          <p:attrName>style.visibility</p:attrName>
                                        </p:attrNameLst>
                                      </p:cBhvr>
                                      <p:to>
                                        <p:strVal val="visible"/>
                                      </p:to>
                                    </p:set>
                                    <p:animEffect transition="in" filter="wipe(down)">
                                      <p:cBhvr>
                                        <p:cTn id="40" dur="1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xpository Sermon on Luke 1:26-38 | The Virgin Birth of Jesus the Christ">
            <a:extLst>
              <a:ext uri="{FF2B5EF4-FFF2-40B4-BE49-F238E27FC236}">
                <a16:creationId xmlns:a16="http://schemas.microsoft.com/office/drawing/2014/main" id="{99CD45EA-54A3-3089-94A8-1710D38B3F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37AD3260-C42B-416A-AAB4-10897CC7D3C9}"/>
              </a:ext>
            </a:extLst>
          </p:cNvPr>
          <p:cNvSpPr>
            <a:spLocks noGrp="1"/>
          </p:cNvSpPr>
          <p:nvPr>
            <p:ph idx="1"/>
          </p:nvPr>
        </p:nvSpPr>
        <p:spPr>
          <a:xfrm>
            <a:off x="297426" y="1234440"/>
            <a:ext cx="4426974" cy="5013960"/>
          </a:xfrm>
          <a:solidFill>
            <a:srgbClr val="000000">
              <a:alpha val="65882"/>
            </a:srgbClr>
          </a:solidFill>
        </p:spPr>
        <p:txBody>
          <a:bodyPr>
            <a:normAutofit fontScale="92500" lnSpcReduction="10000"/>
          </a:bodyPr>
          <a:lstStyle/>
          <a:p>
            <a:pPr marL="0" indent="0">
              <a:buNone/>
            </a:pPr>
            <a:r>
              <a:rPr lang="en-US" sz="5400" dirty="0">
                <a:solidFill>
                  <a:schemeClr val="bg1"/>
                </a:solidFill>
                <a:effectLst>
                  <a:outerShdw blurRad="38100" dist="38100" dir="2700000" algn="tl">
                    <a:srgbClr val="000000">
                      <a:alpha val="43137"/>
                    </a:srgbClr>
                  </a:outerShdw>
                </a:effectLst>
              </a:rPr>
              <a:t>d.	Qur’an 	believes in 	virgin 	birth 	of Christ 	even as the 	Bible pre-	</a:t>
            </a:r>
            <a:r>
              <a:rPr lang="en-US" sz="5400" dirty="0" err="1">
                <a:solidFill>
                  <a:schemeClr val="bg1"/>
                </a:solidFill>
                <a:effectLst>
                  <a:outerShdw blurRad="38100" dist="38100" dir="2700000" algn="tl">
                    <a:srgbClr val="000000">
                      <a:alpha val="43137"/>
                    </a:srgbClr>
                  </a:outerShdw>
                </a:effectLst>
              </a:rPr>
              <a:t>sents</a:t>
            </a:r>
            <a:r>
              <a:rPr lang="en-US" sz="5400" dirty="0">
                <a:solidFill>
                  <a:schemeClr val="bg1"/>
                </a:solidFill>
                <a:effectLst>
                  <a:outerShdw blurRad="38100" dist="38100" dir="2700000" algn="tl">
                    <a:srgbClr val="000000">
                      <a:alpha val="43137"/>
                    </a:srgbClr>
                  </a:outerShdw>
                </a:effectLst>
              </a:rPr>
              <a:t> it so.  </a:t>
            </a:r>
          </a:p>
          <a:p>
            <a:pPr marL="0" indent="0">
              <a:buNone/>
            </a:pPr>
            <a:endParaRPr lang="en-US" dirty="0"/>
          </a:p>
        </p:txBody>
      </p:sp>
    </p:spTree>
    <p:extLst>
      <p:ext uri="{BB962C8B-B14F-4D97-AF65-F5344CB8AC3E}">
        <p14:creationId xmlns:p14="http://schemas.microsoft.com/office/powerpoint/2010/main" val="3005192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2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4C092FA-AA84-97E8-7EB6-B52F158772FA}"/>
              </a:ext>
            </a:extLst>
          </p:cNvPr>
          <p:cNvSpPr/>
          <p:nvPr/>
        </p:nvSpPr>
        <p:spPr>
          <a:xfrm>
            <a:off x="-152400" y="-152400"/>
            <a:ext cx="12649200" cy="75438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65760" y="365760"/>
            <a:ext cx="10210800" cy="6555641"/>
          </a:xfrm>
          <a:prstGeom prst="rect">
            <a:avLst/>
          </a:prstGeom>
          <a:noFill/>
        </p:spPr>
        <p:txBody>
          <a:bodyPr wrap="square" rtlCol="0">
            <a:spAutoFit/>
          </a:bodyPr>
          <a:lstStyle/>
          <a:p>
            <a:pPr>
              <a:spcBef>
                <a:spcPts val="900"/>
              </a:spcBef>
              <a:spcAft>
                <a:spcPts val="900"/>
              </a:spcAft>
              <a:tabLst>
                <a:tab pos="630238" algn="l"/>
              </a:tabLst>
            </a:pPr>
            <a:r>
              <a:rPr lang="en-US" sz="4000" dirty="0"/>
              <a:t>2.	</a:t>
            </a:r>
            <a:r>
              <a:rPr lang="en-US" sz="4000" b="1" dirty="0">
                <a:solidFill>
                  <a:srgbClr val="FFC000"/>
                </a:solidFill>
                <a:highlight>
                  <a:srgbClr val="010A13"/>
                </a:highlight>
              </a:rPr>
              <a:t>NOT SO FAST …</a:t>
            </a:r>
          </a:p>
          <a:p>
            <a:pPr>
              <a:spcBef>
                <a:spcPts val="900"/>
              </a:spcBef>
              <a:spcAft>
                <a:spcPts val="900"/>
              </a:spcAft>
              <a:tabLst>
                <a:tab pos="630238" algn="l"/>
              </a:tabLst>
            </a:pPr>
            <a:r>
              <a:rPr lang="en-US" sz="4000" dirty="0"/>
              <a:t>	While these similarities are significant 		and useful in dialoguing with Muslims, </a:t>
            </a:r>
          </a:p>
          <a:p>
            <a:pPr>
              <a:spcBef>
                <a:spcPts val="900"/>
              </a:spcBef>
              <a:spcAft>
                <a:spcPts val="900"/>
              </a:spcAft>
              <a:tabLst>
                <a:tab pos="630238" algn="l"/>
                <a:tab pos="3027363" algn="l"/>
              </a:tabLst>
            </a:pPr>
            <a:r>
              <a:rPr lang="en-US" sz="4000" dirty="0"/>
              <a:t>	several important </a:t>
            </a:r>
            <a:r>
              <a:rPr lang="en-US" sz="4000" b="1" dirty="0" err="1"/>
              <a:t>DIFFEREN</a:t>
            </a:r>
            <a:r>
              <a:rPr lang="en-US" sz="4000" b="1" dirty="0"/>
              <a:t>-			CES </a:t>
            </a:r>
            <a:r>
              <a:rPr lang="en-US" sz="4000" dirty="0"/>
              <a:t>regarding Jesus are just 			</a:t>
            </a:r>
            <a:r>
              <a:rPr lang="en-US" sz="4000" b="1" dirty="0"/>
              <a:t>TOO PRONOUNCED </a:t>
            </a:r>
          </a:p>
          <a:p>
            <a:pPr>
              <a:spcBef>
                <a:spcPts val="900"/>
              </a:spcBef>
              <a:spcAft>
                <a:spcPts val="900"/>
              </a:spcAft>
              <a:tabLst>
                <a:tab pos="630238" algn="l"/>
              </a:tabLst>
            </a:pPr>
            <a:r>
              <a:rPr lang="en-US" sz="4000" dirty="0"/>
              <a:t>	to support the assertion that 			Christians and Muslims believe 			in and worship the same God.  	</a:t>
            </a:r>
            <a:endParaRPr lang="en-US" sz="4000" dirty="0">
              <a:latin typeface="+mj-lt"/>
            </a:endParaRPr>
          </a:p>
        </p:txBody>
      </p:sp>
      <p:pic>
        <p:nvPicPr>
          <p:cNvPr id="2" name="Chrislam">
            <a:hlinkClick r:id="" action="ppaction://media"/>
            <a:extLst>
              <a:ext uri="{FF2B5EF4-FFF2-40B4-BE49-F238E27FC236}">
                <a16:creationId xmlns:a16="http://schemas.microsoft.com/office/drawing/2014/main" id="{E944EA46-5049-06A7-75CE-0A5D0C185058}"/>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077200" y="2819400"/>
            <a:ext cx="3889296" cy="2187729"/>
          </a:xfrm>
          <a:prstGeom prst="foldedCorner">
            <a:avLst/>
          </a:prstGeom>
        </p:spPr>
      </p:pic>
      <p:sp>
        <p:nvSpPr>
          <p:cNvPr id="5" name="&quot;No&quot; Symbol 4"/>
          <p:cNvSpPr/>
          <p:nvPr/>
        </p:nvSpPr>
        <p:spPr>
          <a:xfrm>
            <a:off x="9067800" y="2841171"/>
            <a:ext cx="2133600" cy="2133600"/>
          </a:xfrm>
          <a:prstGeom prst="noSmoking">
            <a:avLst/>
          </a:prstGeom>
          <a:solidFill>
            <a:schemeClr val="tx1">
              <a:alpha val="74902"/>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 presetClass="mediacall" presetSubtype="0" fill="hold" nodeType="withEffect">
                                  <p:stCondLst>
                                    <p:cond delay="0"/>
                                  </p:stCondLst>
                                  <p:childTnLst>
                                    <p:cmd type="call" cmd="playFrom(0.0)">
                                      <p:cBhvr>
                                        <p:cTn id="9" dur="5999" fill="hold"/>
                                        <p:tgtEl>
                                          <p:spTgt spid="2"/>
                                        </p:tgtEl>
                                      </p:cBhvr>
                                    </p:cmd>
                                  </p:childTnLst>
                                </p:cTn>
                              </p:par>
                              <p:par>
                                <p:cTn id="10" presetID="10" presetClass="entr" presetSubtype="0" fill="hold" nodeType="withEffect">
                                  <p:stCondLst>
                                    <p:cond delay="1250"/>
                                  </p:stCondLst>
                                  <p:iterate type="lt">
                                    <p:tmPct val="12000"/>
                                  </p:iterate>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10" presetClass="entr" presetSubtype="0" fill="hold" nodeType="withEffect">
                                  <p:stCondLst>
                                    <p:cond delay="6000"/>
                                  </p:stCondLst>
                                  <p:iterate type="lt">
                                    <p:tmPct val="12000"/>
                                  </p:iterate>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iterate type="lt">
                                    <p:tmPct val="12000"/>
                                  </p:iterate>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par>
                                <p:cTn id="21" presetID="4" presetClass="entr" presetSubtype="32" fill="hold" grpId="0" nodeType="withEffect">
                                  <p:stCondLst>
                                    <p:cond delay="2000"/>
                                  </p:stCondLst>
                                  <p:childTnLst>
                                    <p:set>
                                      <p:cBhvr>
                                        <p:cTn id="22" dur="1" fill="hold">
                                          <p:stCondLst>
                                            <p:cond delay="0"/>
                                          </p:stCondLst>
                                        </p:cTn>
                                        <p:tgtEl>
                                          <p:spTgt spid="5"/>
                                        </p:tgtEl>
                                        <p:attrNameLst>
                                          <p:attrName>style.visibility</p:attrName>
                                        </p:attrNameLst>
                                      </p:cBhvr>
                                      <p:to>
                                        <p:strVal val="visible"/>
                                      </p:to>
                                    </p:set>
                                    <p:animEffect transition="in" filter="box(out)">
                                      <p:cBhvr>
                                        <p:cTn id="23" dur="1500"/>
                                        <p:tgtEl>
                                          <p:spTgt spid="5"/>
                                        </p:tgtEl>
                                      </p:cBhvr>
                                    </p:animEffect>
                                  </p:childTnLst>
                                  <p:subTnLst>
                                    <p:audio>
                                      <p:cMediaNode>
                                        <p:cTn display="0" masterRel="sameClick">
                                          <p:stCondLst>
                                            <p:cond evt="begin" delay="0">
                                              <p:tn val="21"/>
                                            </p:cond>
                                          </p:stCondLst>
                                          <p:endCondLst>
                                            <p:cond evt="onStopAudio" delay="0">
                                              <p:tgtEl>
                                                <p:sldTgt/>
                                              </p:tgtEl>
                                            </p:cond>
                                          </p:endCondLst>
                                        </p:cTn>
                                        <p:tgtEl>
                                          <p:sndTgt r:embed="rId5" name="explode.wav"/>
                                        </p:tgtEl>
                                      </p:cMediaNode>
                                    </p:audio>
                                  </p:subTnLst>
                                </p:cTn>
                              </p:par>
                            </p:childTnLst>
                          </p:cTn>
                        </p:par>
                      </p:childTnLst>
                    </p:cTn>
                  </p:par>
                </p:childTnLst>
              </p:cTn>
              <p:prevCondLst>
                <p:cond evt="onPrev" delay="0">
                  <p:tgtEl>
                    <p:sldTgt/>
                  </p:tgtEl>
                </p:cond>
              </p:prevCondLst>
              <p:nextCondLst>
                <p:cond evt="onNext" delay="0">
                  <p:tgtEl>
                    <p:sldTgt/>
                  </p:tgtEl>
                </p:cond>
              </p:nextCondLst>
            </p:seq>
            <p:video>
              <p:cMediaNode vol="80000">
                <p:cTn id="24" repeatCount="4000" fill="hold" display="0">
                  <p:stCondLst>
                    <p:cond delay="indefinite"/>
                  </p:stCondLst>
                </p:cTn>
                <p:tgtEl>
                  <p:spTgt spid="2"/>
                </p:tgtEl>
              </p:cMediaNode>
            </p:video>
            <p:seq concurrent="1" nextAc="seek">
              <p:cTn id="25" restart="whenNotActive" fill="hold" evtFilter="cancelBubble" nodeType="interactiveSeq">
                <p:stCondLst>
                  <p:cond evt="onClick" delay="0">
                    <p:tgtEl>
                      <p:spTgt spid="2"/>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2"/>
                                        </p:tgtEl>
                                      </p:cBhvr>
                                    </p:cmd>
                                  </p:childTnLst>
                                </p:cTn>
                              </p:par>
                            </p:childTnLst>
                          </p:cTn>
                        </p:par>
                      </p:childTnLst>
                    </p:cTn>
                  </p:par>
                </p:childTnLst>
              </p:cTn>
              <p:nextCondLst>
                <p:cond evt="onClick" delay="0">
                  <p:tgtEl>
                    <p:spTgt spid="2"/>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3CF432A-21A2-9713-E320-F06D250ABD18}"/>
              </a:ext>
            </a:extLst>
          </p:cNvPr>
          <p:cNvSpPr/>
          <p:nvPr/>
        </p:nvSpPr>
        <p:spPr>
          <a:xfrm>
            <a:off x="-152400" y="-152400"/>
            <a:ext cx="12649200" cy="75438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57200" y="361353"/>
            <a:ext cx="11429999" cy="7155805"/>
          </a:xfrm>
          <a:prstGeom prst="rect">
            <a:avLst/>
          </a:prstGeom>
          <a:noFill/>
        </p:spPr>
        <p:txBody>
          <a:bodyPr wrap="square" rtlCol="0">
            <a:spAutoFit/>
          </a:bodyPr>
          <a:lstStyle/>
          <a:p>
            <a:pPr marL="514350" indent="-514350">
              <a:spcBef>
                <a:spcPts val="1200"/>
              </a:spcBef>
              <a:spcAft>
                <a:spcPts val="600"/>
              </a:spcAft>
              <a:buAutoNum type="alphaLcPeriod"/>
              <a:tabLst>
                <a:tab pos="509588" algn="l"/>
              </a:tabLst>
            </a:pPr>
            <a:r>
              <a:rPr lang="en-US" sz="4000" dirty="0"/>
              <a:t>Someone may wonder, “In what sense do disagreements about Jesus impact the question of whether people worship the same God?”  </a:t>
            </a:r>
          </a:p>
          <a:p>
            <a:pPr marL="514350" indent="-514350">
              <a:spcBef>
                <a:spcPts val="1200"/>
              </a:spcBef>
              <a:spcAft>
                <a:spcPts val="600"/>
              </a:spcAft>
              <a:tabLst>
                <a:tab pos="509588" algn="l"/>
              </a:tabLst>
            </a:pPr>
            <a:r>
              <a:rPr lang="en-US" sz="4000" dirty="0"/>
              <a:t>	According to Scripture, people who 		     deny any essential aspect of Jesus are                   considered </a:t>
            </a:r>
            <a:r>
              <a:rPr lang="en-US" sz="4000" b="1" dirty="0">
                <a:solidFill>
                  <a:schemeClr val="bg1"/>
                </a:solidFill>
                <a:highlight>
                  <a:srgbClr val="010A13"/>
                </a:highlight>
              </a:rPr>
              <a:t>NOT TO HAVE THE FATHER</a:t>
            </a:r>
            <a:r>
              <a:rPr lang="en-US" sz="4000" dirty="0"/>
              <a:t>.  </a:t>
            </a:r>
          </a:p>
          <a:p>
            <a:pPr marL="514350" indent="-514350">
              <a:spcBef>
                <a:spcPts val="1200"/>
              </a:spcBef>
              <a:spcAft>
                <a:spcPts val="600"/>
              </a:spcAft>
              <a:tabLst>
                <a:tab pos="509588" algn="l"/>
              </a:tabLst>
            </a:pPr>
            <a:r>
              <a:rPr lang="en-US" sz="3200" dirty="0"/>
              <a:t>	</a:t>
            </a:r>
            <a:r>
              <a:rPr lang="en-US" sz="4000" dirty="0"/>
              <a:t>The apostle John declared: “No one who denies the Son has the Father; whoever acknowledges the Son has the Father also” (1 Jn. 2:23).</a:t>
            </a:r>
          </a:p>
          <a:p>
            <a:r>
              <a:rPr lang="en-US" sz="3200" dirty="0"/>
              <a:t> </a:t>
            </a:r>
          </a:p>
          <a:p>
            <a:endParaRPr lang="en-US" sz="3200" dirty="0">
              <a:latin typeface="+mj-lt"/>
            </a:endParaRPr>
          </a:p>
        </p:txBody>
      </p:sp>
      <p:sp>
        <p:nvSpPr>
          <p:cNvPr id="6" name="Rectangle 5"/>
          <p:cNvSpPr/>
          <p:nvPr/>
        </p:nvSpPr>
        <p:spPr>
          <a:xfrm>
            <a:off x="7793884" y="990600"/>
            <a:ext cx="3543411" cy="1938992"/>
          </a:xfrm>
          <a:prstGeom prst="rect">
            <a:avLst/>
          </a:prstGeom>
          <a:noFill/>
          <a:ln>
            <a:noFill/>
          </a:ln>
        </p:spPr>
        <p:txBody>
          <a:bodyPr wrap="square" lIns="91440" tIns="45720" rIns="91440" bIns="45720">
            <a:spAutoFit/>
          </a:bodyPr>
          <a:lstStyle/>
          <a:p>
            <a:pPr algn="ctr"/>
            <a:r>
              <a:rPr lang="en-US" sz="4000" dirty="0">
                <a:ln w="0"/>
                <a:solidFill>
                  <a:srgbClr val="010A13"/>
                </a:solidFill>
                <a:effectLst>
                  <a:outerShdw blurRad="38100" dist="38100" dir="2700000" algn="tl">
                    <a:srgbClr val="000000">
                      <a:alpha val="43137"/>
                    </a:srgbClr>
                  </a:outerShdw>
                </a:effectLst>
              </a:rPr>
              <a:t>John: </a:t>
            </a:r>
            <a:r>
              <a:rPr lang="en-US" sz="4000" i="1" dirty="0">
                <a:ln w="0"/>
                <a:solidFill>
                  <a:srgbClr val="010A13"/>
                </a:solidFill>
                <a:effectLst>
                  <a:outerShdw blurRad="38100" dist="38100" dir="2700000" algn="tl">
                    <a:srgbClr val="000000">
                      <a:alpha val="43137"/>
                    </a:srgbClr>
                  </a:outerShdw>
                </a:effectLst>
              </a:rPr>
              <a:t>Then, you don’t have the Father.</a:t>
            </a:r>
          </a:p>
        </p:txBody>
      </p:sp>
      <p:pic>
        <p:nvPicPr>
          <p:cNvPr id="9" name="Picture 8">
            <a:extLst>
              <a:ext uri="{FF2B5EF4-FFF2-40B4-BE49-F238E27FC236}">
                <a16:creationId xmlns:a16="http://schemas.microsoft.com/office/drawing/2014/main" id="{1586F08A-669D-E257-864B-325D08D6C81C}"/>
              </a:ext>
            </a:extLst>
          </p:cNvPr>
          <p:cNvPicPr>
            <a:picLocks noChangeAspect="1"/>
          </p:cNvPicPr>
          <p:nvPr/>
        </p:nvPicPr>
        <p:blipFill>
          <a:blip r:embed="rId3"/>
          <a:stretch>
            <a:fillRect/>
          </a:stretch>
        </p:blipFill>
        <p:spPr>
          <a:xfrm>
            <a:off x="3733800" y="2838454"/>
            <a:ext cx="6177775" cy="4114800"/>
          </a:xfrm>
          <a:prstGeom prst="rect">
            <a:avLst/>
          </a:prstGeom>
        </p:spPr>
      </p:pic>
      <p:pic>
        <p:nvPicPr>
          <p:cNvPr id="11" name="Picture 10">
            <a:extLst>
              <a:ext uri="{FF2B5EF4-FFF2-40B4-BE49-F238E27FC236}">
                <a16:creationId xmlns:a16="http://schemas.microsoft.com/office/drawing/2014/main" id="{1773BEEF-19B5-C714-2DA4-56E40BD17363}"/>
              </a:ext>
            </a:extLst>
          </p:cNvPr>
          <p:cNvPicPr>
            <a:picLocks noChangeAspect="1"/>
          </p:cNvPicPr>
          <p:nvPr/>
        </p:nvPicPr>
        <p:blipFill>
          <a:blip r:embed="rId4"/>
          <a:stretch>
            <a:fillRect/>
          </a:stretch>
        </p:blipFill>
        <p:spPr>
          <a:xfrm>
            <a:off x="4191000" y="568656"/>
            <a:ext cx="3276972" cy="3370600"/>
          </a:xfrm>
          <a:prstGeom prst="rect">
            <a:avLst/>
          </a:prstGeom>
        </p:spPr>
      </p:pic>
      <p:sp>
        <p:nvSpPr>
          <p:cNvPr id="5" name="Rounded Rectangular Callout 4"/>
          <p:cNvSpPr/>
          <p:nvPr/>
        </p:nvSpPr>
        <p:spPr>
          <a:xfrm>
            <a:off x="152400" y="498841"/>
            <a:ext cx="3810000" cy="2286000"/>
          </a:xfrm>
          <a:prstGeom prst="wedgeRoundRectCallout">
            <a:avLst>
              <a:gd name="adj1" fmla="val 99830"/>
              <a:gd name="adj2" fmla="val 9265"/>
              <a:gd name="adj3" fmla="val 16667"/>
            </a:avLst>
          </a:prstGeom>
          <a:solidFill>
            <a:srgbClr val="FF33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i="1" dirty="0">
                <a:solidFill>
                  <a:schemeClr val="bg1"/>
                </a:solidFill>
                <a:effectLst>
                  <a:outerShdw blurRad="38100" dist="38100" dir="2700000" algn="tl">
                    <a:srgbClr val="000000">
                      <a:alpha val="43137"/>
                    </a:srgbClr>
                  </a:outerShdw>
                </a:effectLst>
              </a:rPr>
              <a:t>I believe in the Son whom the Father created.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iterate type="lt">
                                    <p:tmPct val="12000"/>
                                  </p:iterate>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subTnLst>
                                    <p:animClr clrSpc="rgb" dir="cw">
                                      <p:cBhvr override="childStyle">
                                        <p:cTn dur="1" fill="hold" display="0" masterRel="nextClick" afterEffect="1"/>
                                        <p:tgtEl>
                                          <p:spTgt spid="4">
                                            <p:txEl>
                                              <p:pRg st="0" end="0"/>
                                            </p:txEl>
                                          </p:spTgt>
                                        </p:tgtEl>
                                        <p:attrNameLst>
                                          <p:attrName>ppt_c</p:attrName>
                                        </p:attrNameLst>
                                      </p:cBhvr>
                                      <p:to>
                                        <a:srgbClr val="B2B2B2"/>
                                      </p:to>
                                    </p:animClr>
                                  </p:subTnLst>
                                </p:cTn>
                              </p:par>
                              <p:par>
                                <p:cTn id="11" presetID="26" presetClass="emph" presetSubtype="0" fill="hold" nodeType="withEffect">
                                  <p:stCondLst>
                                    <p:cond delay="750"/>
                                  </p:stCondLst>
                                  <p:childTnLst>
                                    <p:animEffect transition="out" filter="fade">
                                      <p:cBhvr>
                                        <p:cTn id="12" dur="1250" tmFilter="0, 0; .2, .5; .8, .5; 1, 0"/>
                                        <p:tgtEl>
                                          <p:spTgt spid="9"/>
                                        </p:tgtEl>
                                      </p:cBhvr>
                                    </p:animEffect>
                                    <p:animScale>
                                      <p:cBhvr>
                                        <p:cTn id="13" dur="625" autoRev="1" fill="hold"/>
                                        <p:tgtEl>
                                          <p:spTgt spid="9"/>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iterate type="lt">
                                    <p:tmPct val="12000"/>
                                  </p:iterate>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5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B2B2B2"/>
                                      </p:to>
                                    </p:animClr>
                                  </p:subTnLst>
                                </p:cTn>
                              </p:par>
                              <p:par>
                                <p:cTn id="19" presetID="2" presetClass="exit" presetSubtype="4" fill="hold" nodeType="withEffect">
                                  <p:stCondLst>
                                    <p:cond delay="2000"/>
                                  </p:stCondLst>
                                  <p:childTnLst>
                                    <p:anim calcmode="lin" valueType="num">
                                      <p:cBhvr additive="base">
                                        <p:cTn id="20" dur="1750"/>
                                        <p:tgtEl>
                                          <p:spTgt spid="9"/>
                                        </p:tgtEl>
                                        <p:attrNameLst>
                                          <p:attrName>ppt_x</p:attrName>
                                        </p:attrNameLst>
                                      </p:cBhvr>
                                      <p:tavLst>
                                        <p:tav tm="0">
                                          <p:val>
                                            <p:strVal val="ppt_x"/>
                                          </p:val>
                                        </p:tav>
                                        <p:tav tm="100000">
                                          <p:val>
                                            <p:strVal val="ppt_x"/>
                                          </p:val>
                                        </p:tav>
                                      </p:tavLst>
                                    </p:anim>
                                    <p:anim calcmode="lin" valueType="num">
                                      <p:cBhvr additive="base">
                                        <p:cTn id="21" dur="1750"/>
                                        <p:tgtEl>
                                          <p:spTgt spid="9"/>
                                        </p:tgtEl>
                                        <p:attrNameLst>
                                          <p:attrName>ppt_y</p:attrName>
                                        </p:attrNameLst>
                                      </p:cBhvr>
                                      <p:tavLst>
                                        <p:tav tm="0">
                                          <p:val>
                                            <p:strVal val="ppt_y"/>
                                          </p:val>
                                        </p:tav>
                                        <p:tav tm="100000">
                                          <p:val>
                                            <p:strVal val="1+ppt_h/2"/>
                                          </p:val>
                                        </p:tav>
                                      </p:tavLst>
                                    </p:anim>
                                    <p:set>
                                      <p:cBhvr>
                                        <p:cTn id="22" dur="1" fill="hold">
                                          <p:stCondLst>
                                            <p:cond delay="174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iterate type="lt">
                                    <p:tmPct val="12000"/>
                                  </p:iterate>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500"/>
                                        <p:tgtEl>
                                          <p:spTgt spid="11"/>
                                        </p:tgtEl>
                                      </p:cBhvr>
                                    </p:animEffect>
                                  </p:childTnLst>
                                </p:cTn>
                              </p:par>
                              <p:par>
                                <p:cTn id="31" presetID="3" presetClass="exit" presetSubtype="10" fill="hold" nodeType="withEffect">
                                  <p:stCondLst>
                                    <p:cond delay="0"/>
                                  </p:stCondLst>
                                  <p:iterate type="lt">
                                    <p:tmPct val="0"/>
                                  </p:iterate>
                                  <p:childTnLst>
                                    <p:animEffect transition="out" filter="blinds(horizontal)">
                                      <p:cBhvr>
                                        <p:cTn id="32" dur="500"/>
                                        <p:tgtEl>
                                          <p:spTgt spid="4">
                                            <p:txEl>
                                              <p:pRg st="0" end="0"/>
                                            </p:txEl>
                                          </p:spTgt>
                                        </p:tgtEl>
                                      </p:cBhvr>
                                    </p:animEffect>
                                    <p:set>
                                      <p:cBhvr>
                                        <p:cTn id="33" dur="1" fill="hold">
                                          <p:stCondLst>
                                            <p:cond delay="499"/>
                                          </p:stCondLst>
                                        </p:cTn>
                                        <p:tgtEl>
                                          <p:spTgt spid="4">
                                            <p:txEl>
                                              <p:pRg st="0" end="0"/>
                                            </p:txEl>
                                          </p:spTgt>
                                        </p:tgtEl>
                                        <p:attrNameLst>
                                          <p:attrName>style.visibility</p:attrName>
                                        </p:attrNameLst>
                                      </p:cBhvr>
                                      <p:to>
                                        <p:strVal val="hidden"/>
                                      </p:to>
                                    </p:set>
                                  </p:childTnLst>
                                </p:cTn>
                              </p:par>
                              <p:par>
                                <p:cTn id="34" presetID="3" presetClass="exit" presetSubtype="10" fill="hold" nodeType="withEffect">
                                  <p:stCondLst>
                                    <p:cond delay="0"/>
                                  </p:stCondLst>
                                  <p:iterate type="lt">
                                    <p:tmPct val="0"/>
                                  </p:iterate>
                                  <p:childTnLst>
                                    <p:animEffect transition="out" filter="blinds(horizontal)">
                                      <p:cBhvr>
                                        <p:cTn id="35" dur="500"/>
                                        <p:tgtEl>
                                          <p:spTgt spid="4">
                                            <p:txEl>
                                              <p:pRg st="1" end="1"/>
                                            </p:txEl>
                                          </p:spTgt>
                                        </p:tgtEl>
                                      </p:cBhvr>
                                    </p:animEffect>
                                    <p:set>
                                      <p:cBhvr>
                                        <p:cTn id="36" dur="1" fill="hold">
                                          <p:stCondLst>
                                            <p:cond delay="499"/>
                                          </p:stCondLst>
                                        </p:cTn>
                                        <p:tgtEl>
                                          <p:spTgt spid="4">
                                            <p:txEl>
                                              <p:pRg st="1" end="1"/>
                                            </p:txEl>
                                          </p:spTgt>
                                        </p:tgtEl>
                                        <p:attrNameLst>
                                          <p:attrName>style.visibility</p:attrName>
                                        </p:attrNameLst>
                                      </p:cBhvr>
                                      <p:to>
                                        <p:strVal val="hidden"/>
                                      </p:to>
                                    </p:set>
                                  </p:childTnLst>
                                </p:cTn>
                              </p:par>
                              <p:par>
                                <p:cTn id="37" presetID="2" presetClass="entr" presetSubtype="8" fill="hold" grpId="0" nodeType="withEffect">
                                  <p:stCondLst>
                                    <p:cond delay="125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2000" fill="hold"/>
                                        <p:tgtEl>
                                          <p:spTgt spid="5"/>
                                        </p:tgtEl>
                                        <p:attrNameLst>
                                          <p:attrName>ppt_x</p:attrName>
                                        </p:attrNameLst>
                                      </p:cBhvr>
                                      <p:tavLst>
                                        <p:tav tm="0">
                                          <p:val>
                                            <p:strVal val="0-#ppt_w/2"/>
                                          </p:val>
                                        </p:tav>
                                        <p:tav tm="100000">
                                          <p:val>
                                            <p:strVal val="#ppt_x"/>
                                          </p:val>
                                        </p:tav>
                                      </p:tavLst>
                                    </p:anim>
                                    <p:anim calcmode="lin" valueType="num">
                                      <p:cBhvr additive="base">
                                        <p:cTn id="40" dur="2000" fill="hold"/>
                                        <p:tgtEl>
                                          <p:spTgt spid="5"/>
                                        </p:tgtEl>
                                        <p:attrNameLst>
                                          <p:attrName>ppt_y</p:attrName>
                                        </p:attrNameLst>
                                      </p:cBhvr>
                                      <p:tavLst>
                                        <p:tav tm="0">
                                          <p:val>
                                            <p:strVal val="#ppt_y"/>
                                          </p:val>
                                        </p:tav>
                                        <p:tav tm="100000">
                                          <p:val>
                                            <p:strVal val="#ppt_y"/>
                                          </p:val>
                                        </p:tav>
                                      </p:tavLst>
                                    </p:anim>
                                  </p:childTnLst>
                                </p:cTn>
                              </p:par>
                              <p:par>
                                <p:cTn id="41" presetID="1" presetClass="entr" presetSubtype="0" fill="hold" grpId="0" nodeType="withEffect">
                                  <p:stCondLst>
                                    <p:cond delay="6500"/>
                                  </p:stCondLst>
                                  <p:childTnLst>
                                    <p:set>
                                      <p:cBhvr>
                                        <p:cTn id="42" dur="1" fill="hold">
                                          <p:stCondLst>
                                            <p:cond delay="0"/>
                                          </p:stCondLst>
                                        </p:cTn>
                                        <p:tgtEl>
                                          <p:spTgt spid="6"/>
                                        </p:tgtEl>
                                        <p:attrNameLst>
                                          <p:attrName>style.visibility</p:attrName>
                                        </p:attrNameLst>
                                      </p:cBhvr>
                                      <p:to>
                                        <p:strVal val="visible"/>
                                      </p:to>
                                    </p:set>
                                  </p:childTnLst>
                                </p:cTn>
                              </p:par>
                            </p:childTnLst>
                          </p:cTn>
                        </p:par>
                        <p:par>
                          <p:cTn id="43" fill="hold">
                            <p:stCondLst>
                              <p:cond delay="7040"/>
                            </p:stCondLst>
                            <p:childTnLst>
                              <p:par>
                                <p:cTn id="44" presetID="32" presetClass="emph" presetSubtype="0" repeatCount="5000" fill="hold" grpId="1" nodeType="afterEffect">
                                  <p:stCondLst>
                                    <p:cond delay="0"/>
                                  </p:stCondLst>
                                  <p:childTnLst>
                                    <p:animRot by="120000">
                                      <p:cBhvr>
                                        <p:cTn id="45" dur="175" fill="hold">
                                          <p:stCondLst>
                                            <p:cond delay="0"/>
                                          </p:stCondLst>
                                        </p:cTn>
                                        <p:tgtEl>
                                          <p:spTgt spid="6"/>
                                        </p:tgtEl>
                                        <p:attrNameLst>
                                          <p:attrName>r</p:attrName>
                                        </p:attrNameLst>
                                      </p:cBhvr>
                                    </p:animRot>
                                    <p:animRot by="-240000">
                                      <p:cBhvr>
                                        <p:cTn id="46" dur="350" fill="hold">
                                          <p:stCondLst>
                                            <p:cond delay="350"/>
                                          </p:stCondLst>
                                        </p:cTn>
                                        <p:tgtEl>
                                          <p:spTgt spid="6"/>
                                        </p:tgtEl>
                                        <p:attrNameLst>
                                          <p:attrName>r</p:attrName>
                                        </p:attrNameLst>
                                      </p:cBhvr>
                                    </p:animRot>
                                    <p:animRot by="240000">
                                      <p:cBhvr>
                                        <p:cTn id="47" dur="350" fill="hold">
                                          <p:stCondLst>
                                            <p:cond delay="700"/>
                                          </p:stCondLst>
                                        </p:cTn>
                                        <p:tgtEl>
                                          <p:spTgt spid="6"/>
                                        </p:tgtEl>
                                        <p:attrNameLst>
                                          <p:attrName>r</p:attrName>
                                        </p:attrNameLst>
                                      </p:cBhvr>
                                    </p:animRot>
                                    <p:animRot by="-240000">
                                      <p:cBhvr>
                                        <p:cTn id="48" dur="350" fill="hold">
                                          <p:stCondLst>
                                            <p:cond delay="1050"/>
                                          </p:stCondLst>
                                        </p:cTn>
                                        <p:tgtEl>
                                          <p:spTgt spid="6"/>
                                        </p:tgtEl>
                                        <p:attrNameLst>
                                          <p:attrName>r</p:attrName>
                                        </p:attrNameLst>
                                      </p:cBhvr>
                                    </p:animRot>
                                    <p:animRot by="120000">
                                      <p:cBhvr>
                                        <p:cTn id="49" dur="350" fill="hold">
                                          <p:stCondLst>
                                            <p:cond delay="14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32F2C0-C87D-C122-C682-AFFF9793E57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28ABCC5-1739-F2B8-8EF5-E88CCE1038CA}"/>
              </a:ext>
            </a:extLst>
          </p:cNvPr>
          <p:cNvSpPr/>
          <p:nvPr/>
        </p:nvSpPr>
        <p:spPr>
          <a:xfrm>
            <a:off x="-152400" y="-152400"/>
            <a:ext cx="12649200" cy="75438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913B088-CA5E-7C9F-4291-C7F2E5F1059A}"/>
              </a:ext>
            </a:extLst>
          </p:cNvPr>
          <p:cNvSpPr txBox="1"/>
          <p:nvPr/>
        </p:nvSpPr>
        <p:spPr>
          <a:xfrm>
            <a:off x="457200" y="457200"/>
            <a:ext cx="9829800" cy="5786199"/>
          </a:xfrm>
          <a:prstGeom prst="rect">
            <a:avLst/>
          </a:prstGeom>
          <a:noFill/>
        </p:spPr>
        <p:txBody>
          <a:bodyPr wrap="square" rtlCol="0">
            <a:spAutoFit/>
          </a:bodyPr>
          <a:lstStyle/>
          <a:p>
            <a:pPr>
              <a:spcBef>
                <a:spcPts val="1500"/>
              </a:spcBef>
              <a:spcAft>
                <a:spcPts val="1500"/>
              </a:spcAft>
              <a:tabLst>
                <a:tab pos="688975" algn="l"/>
              </a:tabLst>
            </a:pPr>
            <a:r>
              <a:rPr lang="en-US" sz="4000" b="1" dirty="0">
                <a:solidFill>
                  <a:srgbClr val="FFC000"/>
                </a:solidFill>
                <a:highlight>
                  <a:srgbClr val="010A13"/>
                </a:highlight>
              </a:rPr>
              <a:t>A Case in Point</a:t>
            </a:r>
          </a:p>
          <a:p>
            <a:pPr>
              <a:spcBef>
                <a:spcPts val="1500"/>
              </a:spcBef>
              <a:spcAft>
                <a:spcPts val="1500"/>
              </a:spcAft>
              <a:tabLst>
                <a:tab pos="688975" algn="l"/>
              </a:tabLst>
            </a:pPr>
            <a:r>
              <a:rPr lang="en-US" sz="4000" dirty="0">
                <a:effectLst>
                  <a:outerShdw blurRad="38100" dist="38100" dir="2700000" algn="tl">
                    <a:srgbClr val="000000">
                      <a:alpha val="43137"/>
                    </a:srgbClr>
                  </a:outerShdw>
                </a:effectLst>
              </a:rPr>
              <a:t>John said the following about the </a:t>
            </a:r>
            <a:r>
              <a:rPr lang="en-US" sz="4000" i="1" dirty="0">
                <a:effectLst>
                  <a:outerShdw blurRad="38100" dist="38100" dir="2700000" algn="tl">
                    <a:srgbClr val="000000">
                      <a:alpha val="43137"/>
                    </a:srgbClr>
                  </a:outerShdw>
                </a:effectLst>
              </a:rPr>
              <a:t>Docetics </a:t>
            </a:r>
            <a:r>
              <a:rPr lang="en-US" sz="4000" dirty="0">
                <a:effectLst>
                  <a:outerShdw blurRad="38100" dist="38100" dir="2700000" algn="tl">
                    <a:srgbClr val="000000">
                      <a:alpha val="43137"/>
                    </a:srgbClr>
                  </a:outerShdw>
                </a:effectLst>
              </a:rPr>
              <a:t>—a group active in the late 1</a:t>
            </a:r>
            <a:r>
              <a:rPr lang="en-US" sz="4000" baseline="30000" dirty="0">
                <a:effectLst>
                  <a:outerShdw blurRad="38100" dist="38100" dir="2700000" algn="tl">
                    <a:srgbClr val="000000">
                      <a:alpha val="43137"/>
                    </a:srgbClr>
                  </a:outerShdw>
                </a:effectLst>
              </a:rPr>
              <a:t>st</a:t>
            </a:r>
            <a:r>
              <a:rPr lang="en-US" sz="4000" dirty="0">
                <a:effectLst>
                  <a:outerShdw blurRad="38100" dist="38100" dir="2700000" algn="tl">
                    <a:srgbClr val="000000">
                      <a:alpha val="43137"/>
                    </a:srgbClr>
                  </a:outerShdw>
                </a:effectLst>
              </a:rPr>
              <a:t> century           who taught that Jesus only appeared to     have the flesh but was entirely spirit.  </a:t>
            </a:r>
          </a:p>
          <a:p>
            <a:pPr>
              <a:spcBef>
                <a:spcPts val="1500"/>
              </a:spcBef>
              <a:spcAft>
                <a:spcPts val="1500"/>
              </a:spcAft>
              <a:tabLst>
                <a:tab pos="688975" algn="l"/>
              </a:tabLst>
            </a:pPr>
            <a:r>
              <a:rPr lang="en-US" sz="4000" baseline="30000" dirty="0">
                <a:effectLst>
                  <a:outerShdw blurRad="38100" dist="38100" dir="2700000" algn="tl">
                    <a:srgbClr val="000000">
                      <a:alpha val="43137"/>
                    </a:srgbClr>
                  </a:outerShdw>
                </a:effectLst>
              </a:rPr>
              <a:t>1 John 4:3 </a:t>
            </a:r>
            <a:r>
              <a:rPr lang="en-US" sz="4000" dirty="0">
                <a:effectLst>
                  <a:outerShdw blurRad="38100" dist="38100" dir="2700000" algn="tl">
                    <a:srgbClr val="000000">
                      <a:alpha val="43137"/>
                    </a:srgbClr>
                  </a:outerShdw>
                </a:effectLst>
              </a:rPr>
              <a:t>“but every spirit that does not acknowledge Jesus is not from God.              This is the spirit of the antichrist ...”</a:t>
            </a:r>
            <a:endParaRPr lang="en-US" sz="4000" dirty="0">
              <a:effectLst>
                <a:outerShdw blurRad="38100" dist="38100" dir="2700000" algn="tl">
                  <a:srgbClr val="000000">
                    <a:alpha val="43137"/>
                  </a:srgbClr>
                </a:outerShdw>
              </a:effectLst>
              <a:latin typeface="+mj-lt"/>
            </a:endParaRPr>
          </a:p>
        </p:txBody>
      </p:sp>
      <p:pic>
        <p:nvPicPr>
          <p:cNvPr id="96257" name="Picture 1">
            <a:extLst>
              <a:ext uri="{FF2B5EF4-FFF2-40B4-BE49-F238E27FC236}">
                <a16:creationId xmlns:a16="http://schemas.microsoft.com/office/drawing/2014/main" id="{3353C790-B629-DC4D-003B-6219ADA381B7}"/>
              </a:ext>
            </a:extLst>
          </p:cNvPr>
          <p:cNvPicPr>
            <a:picLocks noChangeAspect="1" noChangeArrowheads="1"/>
          </p:cNvPicPr>
          <p:nvPr/>
        </p:nvPicPr>
        <p:blipFill>
          <a:blip r:embed="rId3" cstate="print"/>
          <a:srcRect b="6057"/>
          <a:stretch>
            <a:fillRect/>
          </a:stretch>
        </p:blipFill>
        <p:spPr bwMode="auto">
          <a:xfrm>
            <a:off x="10058400" y="1609344"/>
            <a:ext cx="1831204" cy="2286000"/>
          </a:xfrm>
          <a:prstGeom prst="rect">
            <a:avLst/>
          </a:prstGeom>
          <a:ln>
            <a:noFill/>
          </a:ln>
          <a:effectLst>
            <a:outerShdw blurRad="292100" dist="139700" dir="2700000" algn="tl" rotWithShape="0">
              <a:srgbClr val="333333">
                <a:alpha val="65000"/>
              </a:srgbClr>
            </a:outerShdw>
          </a:effectLst>
        </p:spPr>
      </p:pic>
      <p:pic>
        <p:nvPicPr>
          <p:cNvPr id="3" name="Picture 1">
            <a:extLst>
              <a:ext uri="{FF2B5EF4-FFF2-40B4-BE49-F238E27FC236}">
                <a16:creationId xmlns:a16="http://schemas.microsoft.com/office/drawing/2014/main" id="{6CD77F23-3A45-5BAF-47AC-AAB365E47D70}"/>
              </a:ext>
            </a:extLst>
          </p:cNvPr>
          <p:cNvPicPr>
            <a:picLocks noChangeAspect="1" noChangeArrowheads="1"/>
          </p:cNvPicPr>
          <p:nvPr/>
        </p:nvPicPr>
        <p:blipFill>
          <a:blip r:embed="rId3" cstate="print">
            <a:alphaModFix amt="20000"/>
          </a:blip>
          <a:srcRect b="6057"/>
          <a:stretch>
            <a:fillRect/>
          </a:stretch>
        </p:blipFill>
        <p:spPr bwMode="auto">
          <a:xfrm>
            <a:off x="10058400" y="1609344"/>
            <a:ext cx="1831204" cy="2286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75356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1000"/>
                                  </p:stCondLst>
                                  <p:iterate type="lt">
                                    <p:tmPct val="12000"/>
                                  </p:iterate>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B2B2B2"/>
                                      </p:to>
                                    </p:animClr>
                                  </p:subTnLst>
                                </p:cTn>
                              </p:par>
                              <p:par>
                                <p:cTn id="11" presetID="16" presetClass="entr" presetSubtype="21" fill="hold" nodeType="withEffect">
                                  <p:stCondLst>
                                    <p:cond delay="1500"/>
                                  </p:stCondLst>
                                  <p:childTnLst>
                                    <p:set>
                                      <p:cBhvr>
                                        <p:cTn id="12" dur="1" fill="hold">
                                          <p:stCondLst>
                                            <p:cond delay="0"/>
                                          </p:stCondLst>
                                        </p:cTn>
                                        <p:tgtEl>
                                          <p:spTgt spid="96257"/>
                                        </p:tgtEl>
                                        <p:attrNameLst>
                                          <p:attrName>style.visibility</p:attrName>
                                        </p:attrNameLst>
                                      </p:cBhvr>
                                      <p:to>
                                        <p:strVal val="visible"/>
                                      </p:to>
                                    </p:set>
                                    <p:animEffect transition="in" filter="barn(inVertical)">
                                      <p:cBhvr>
                                        <p:cTn id="13" dur="500"/>
                                        <p:tgtEl>
                                          <p:spTgt spid="96257"/>
                                        </p:tgtEl>
                                      </p:cBhvr>
                                    </p:animEffect>
                                  </p:childTnLst>
                                </p:cTn>
                              </p:par>
                              <p:par>
                                <p:cTn id="14" presetID="16" presetClass="entr" presetSubtype="21" fill="hold" nodeType="withEffect">
                                  <p:stCondLst>
                                    <p:cond delay="575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3250"/>
                                        <p:tgtEl>
                                          <p:spTgt spid="3"/>
                                        </p:tgtEl>
                                      </p:cBhvr>
                                    </p:animEffect>
                                  </p:childTnLst>
                                </p:cTn>
                              </p:par>
                              <p:par>
                                <p:cTn id="17" presetID="10" presetClass="exit" presetSubtype="0" fill="hold" nodeType="withEffect">
                                  <p:stCondLst>
                                    <p:cond delay="5750"/>
                                  </p:stCondLst>
                                  <p:childTnLst>
                                    <p:animEffect transition="out" filter="fade">
                                      <p:cBhvr>
                                        <p:cTn id="18" dur="3250"/>
                                        <p:tgtEl>
                                          <p:spTgt spid="96257"/>
                                        </p:tgtEl>
                                      </p:cBhvr>
                                    </p:animEffect>
                                    <p:set>
                                      <p:cBhvr>
                                        <p:cTn id="19" dur="1" fill="hold">
                                          <p:stCondLst>
                                            <p:cond delay="3249"/>
                                          </p:stCondLst>
                                        </p:cTn>
                                        <p:tgtEl>
                                          <p:spTgt spid="96257"/>
                                        </p:tgtEl>
                                        <p:attrNameLst>
                                          <p:attrName>style.visibility</p:attrName>
                                        </p:attrNameLst>
                                      </p:cBhvr>
                                      <p:to>
                                        <p:strVal val="hidden"/>
                                      </p:to>
                                    </p:set>
                                  </p:childTnLst>
                                </p:cTn>
                              </p:par>
                              <p:par>
                                <p:cTn id="20" presetID="26" presetClass="emph" presetSubtype="0" repeatCount="indefinite" fill="hold" nodeType="withEffect">
                                  <p:stCondLst>
                                    <p:cond delay="6500"/>
                                  </p:stCondLst>
                                  <p:childTnLst>
                                    <p:animEffect transition="out" filter="fade">
                                      <p:cBhvr>
                                        <p:cTn id="21" dur="3000" tmFilter="0, 0; .2, .5; .8, .5; 1, 0"/>
                                        <p:tgtEl>
                                          <p:spTgt spid="3"/>
                                        </p:tgtEl>
                                      </p:cBhvr>
                                    </p:animEffect>
                                    <p:animScale>
                                      <p:cBhvr>
                                        <p:cTn id="22" dur="1500" autoRev="1" fill="hold"/>
                                        <p:tgtEl>
                                          <p:spTgt spid="3"/>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iterate type="lt">
                                    <p:tmPct val="12000"/>
                                  </p:iterate>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79F32A-DCD0-17FA-C00F-A98BD4D8D437}"/>
              </a:ext>
            </a:extLst>
          </p:cNvPr>
          <p:cNvSpPr>
            <a:spLocks noGrp="1"/>
          </p:cNvSpPr>
          <p:nvPr>
            <p:ph idx="1"/>
          </p:nvPr>
        </p:nvSpPr>
        <p:spPr>
          <a:xfrm>
            <a:off x="609600" y="609600"/>
            <a:ext cx="11125200" cy="6172200"/>
          </a:xfrm>
        </p:spPr>
        <p:txBody>
          <a:bodyPr>
            <a:normAutofit/>
          </a:bodyPr>
          <a:lstStyle/>
          <a:p>
            <a:pPr>
              <a:spcBef>
                <a:spcPts val="1800"/>
              </a:spcBef>
              <a:spcAft>
                <a:spcPts val="1800"/>
              </a:spcAft>
              <a:buClr>
                <a:srgbClr val="000000"/>
              </a:buClr>
            </a:pPr>
            <a:r>
              <a:rPr lang="en-US" sz="4400" i="1" dirty="0"/>
              <a:t> 	Islam</a:t>
            </a:r>
            <a:r>
              <a:rPr lang="en-US" sz="4400" dirty="0"/>
              <a:t>: Submission to the will of God.</a:t>
            </a:r>
          </a:p>
          <a:p>
            <a:pPr>
              <a:spcBef>
                <a:spcPts val="1800"/>
              </a:spcBef>
              <a:spcAft>
                <a:spcPts val="1800"/>
              </a:spcAft>
              <a:buClr>
                <a:srgbClr val="000000"/>
              </a:buClr>
            </a:pPr>
            <a:r>
              <a:rPr lang="en-US" sz="4400" i="1" dirty="0"/>
              <a:t> 	Muslim: </a:t>
            </a:r>
            <a:r>
              <a:rPr lang="en-US" sz="4400" dirty="0"/>
              <a:t>The one who has been subjected.</a:t>
            </a:r>
          </a:p>
          <a:p>
            <a:pPr>
              <a:spcBef>
                <a:spcPts val="1800"/>
              </a:spcBef>
              <a:spcAft>
                <a:spcPts val="1800"/>
              </a:spcAft>
              <a:buClr>
                <a:srgbClr val="000000"/>
              </a:buClr>
            </a:pPr>
            <a:r>
              <a:rPr lang="en-US" sz="4400" i="1" dirty="0"/>
              <a:t> 	Qur’an: </a:t>
            </a:r>
            <a:r>
              <a:rPr lang="en-US" sz="4400" dirty="0"/>
              <a:t>The sacred book of Islam—		means "test" or "reading.</a:t>
            </a:r>
          </a:p>
          <a:p>
            <a:pPr>
              <a:spcBef>
                <a:spcPts val="1800"/>
              </a:spcBef>
              <a:spcAft>
                <a:spcPts val="1800"/>
              </a:spcAft>
              <a:buClr>
                <a:srgbClr val="000000"/>
              </a:buClr>
            </a:pPr>
            <a:r>
              <a:rPr lang="en-US" sz="4400" i="1" dirty="0"/>
              <a:t> 	Sura</a:t>
            </a:r>
            <a:r>
              <a:rPr lang="en-US" sz="4400" dirty="0"/>
              <a:t>: Like the chapters of the Bible—		means "revelation." </a:t>
            </a:r>
          </a:p>
          <a:p>
            <a:pPr marL="0" indent="0">
              <a:buNone/>
            </a:pPr>
            <a:endParaRPr lang="en-US" dirty="0"/>
          </a:p>
        </p:txBody>
      </p:sp>
    </p:spTree>
    <p:extLst>
      <p:ext uri="{BB962C8B-B14F-4D97-AF65-F5344CB8AC3E}">
        <p14:creationId xmlns:p14="http://schemas.microsoft.com/office/powerpoint/2010/main" val="1883167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iterate type="lt">
                                    <p:tmPct val="12000"/>
                                  </p:iterate>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iterate type="lt">
                                    <p:tmPct val="12000"/>
                                  </p:iterate>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196179-C059-1200-EB4C-8C7168624AEF}"/>
              </a:ext>
            </a:extLst>
          </p:cNvPr>
          <p:cNvSpPr/>
          <p:nvPr/>
        </p:nvSpPr>
        <p:spPr>
          <a:xfrm>
            <a:off x="-228600" y="-76200"/>
            <a:ext cx="12649200" cy="75438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75488" y="609600"/>
            <a:ext cx="10363200" cy="6586418"/>
          </a:xfrm>
          <a:prstGeom prst="rect">
            <a:avLst/>
          </a:prstGeom>
          <a:noFill/>
        </p:spPr>
        <p:txBody>
          <a:bodyPr wrap="square" rtlCol="0">
            <a:spAutoFit/>
          </a:bodyPr>
          <a:lstStyle/>
          <a:p>
            <a:pPr>
              <a:spcBef>
                <a:spcPts val="1200"/>
              </a:spcBef>
              <a:spcAft>
                <a:spcPts val="1200"/>
              </a:spcAft>
              <a:tabLst>
                <a:tab pos="688975" algn="l"/>
              </a:tabLst>
            </a:pPr>
            <a:r>
              <a:rPr lang="en-US" sz="4000" b="1" dirty="0">
                <a:solidFill>
                  <a:srgbClr val="FFC000"/>
                </a:solidFill>
                <a:highlight>
                  <a:srgbClr val="010A13"/>
                </a:highlight>
              </a:rPr>
              <a:t>A Case in Point</a:t>
            </a:r>
          </a:p>
          <a:p>
            <a:pPr>
              <a:spcBef>
                <a:spcPts val="2400"/>
              </a:spcBef>
              <a:spcAft>
                <a:spcPts val="2400"/>
              </a:spcAft>
              <a:tabLst>
                <a:tab pos="688975" algn="l"/>
              </a:tabLst>
            </a:pPr>
            <a:r>
              <a:rPr lang="en-US" sz="3200" dirty="0">
                <a:solidFill>
                  <a:schemeClr val="bg1">
                    <a:lumMod val="85000"/>
                  </a:schemeClr>
                </a:solidFill>
              </a:rPr>
              <a:t>John said this about the </a:t>
            </a:r>
            <a:r>
              <a:rPr lang="en-US" sz="3200" i="1" dirty="0">
                <a:solidFill>
                  <a:schemeClr val="bg1">
                    <a:lumMod val="85000"/>
                  </a:schemeClr>
                </a:solidFill>
              </a:rPr>
              <a:t>Docetics</a:t>
            </a:r>
            <a:r>
              <a:rPr lang="en-US" sz="3200" dirty="0">
                <a:solidFill>
                  <a:schemeClr val="bg1">
                    <a:lumMod val="85000"/>
                  </a:schemeClr>
                </a:solidFill>
              </a:rPr>
              <a:t>,                                                a group active in the late 1</a:t>
            </a:r>
            <a:r>
              <a:rPr lang="en-US" sz="3200" baseline="30000" dirty="0">
                <a:solidFill>
                  <a:schemeClr val="bg1">
                    <a:lumMod val="85000"/>
                  </a:schemeClr>
                </a:solidFill>
              </a:rPr>
              <a:t>st</a:t>
            </a:r>
            <a:r>
              <a:rPr lang="en-US" sz="3200" dirty="0">
                <a:solidFill>
                  <a:schemeClr val="bg1">
                    <a:lumMod val="85000"/>
                  </a:schemeClr>
                </a:solidFill>
              </a:rPr>
              <a:t> century who                     taught that Jesus only appeared to have                                     the flesh but was entirely spirit.  </a:t>
            </a:r>
          </a:p>
          <a:p>
            <a:pPr>
              <a:spcBef>
                <a:spcPts val="2400"/>
              </a:spcBef>
              <a:spcAft>
                <a:spcPts val="2400"/>
              </a:spcAft>
              <a:tabLst>
                <a:tab pos="688975" algn="l"/>
              </a:tabLst>
            </a:pPr>
            <a:r>
              <a:rPr lang="en-US" sz="4000" dirty="0">
                <a:effectLst>
                  <a:outerShdw blurRad="38100" dist="38100" dir="2700000" algn="tl">
                    <a:srgbClr val="000000">
                      <a:alpha val="43137"/>
                    </a:srgbClr>
                  </a:outerShdw>
                </a:effectLst>
              </a:rPr>
              <a:t>In 2 John 1:9, John reaffirmed this by stating that those who do not abide in the teaching          of Christ “</a:t>
            </a:r>
            <a:r>
              <a:rPr lang="en-US" sz="4800" b="1" dirty="0">
                <a:effectLst>
                  <a:outerShdw blurRad="38100" dist="38100" dir="2700000" algn="tl">
                    <a:srgbClr val="000000">
                      <a:alpha val="43137"/>
                    </a:srgbClr>
                  </a:outerShdw>
                </a:effectLst>
              </a:rPr>
              <a:t>DO NOT HAVE GOD</a:t>
            </a:r>
            <a:r>
              <a:rPr lang="en-US" sz="4000" dirty="0">
                <a:effectLst>
                  <a:outerShdw blurRad="38100" dist="38100" dir="2700000" algn="tl">
                    <a:srgbClr val="000000">
                      <a:alpha val="43137"/>
                    </a:srgbClr>
                  </a:outerShdw>
                </a:effectLst>
              </a:rPr>
              <a:t>.”</a:t>
            </a:r>
          </a:p>
          <a:p>
            <a:endParaRPr lang="en-US" sz="3600" dirty="0">
              <a:latin typeface="+mj-lt"/>
            </a:endParaRPr>
          </a:p>
        </p:txBody>
      </p:sp>
      <p:pic>
        <p:nvPicPr>
          <p:cNvPr id="5" name="Picture 1">
            <a:extLst>
              <a:ext uri="{FF2B5EF4-FFF2-40B4-BE49-F238E27FC236}">
                <a16:creationId xmlns:a16="http://schemas.microsoft.com/office/drawing/2014/main" id="{F65E5172-38FD-55AC-DBA2-87A2BB02D62C}"/>
              </a:ext>
            </a:extLst>
          </p:cNvPr>
          <p:cNvPicPr>
            <a:picLocks noChangeAspect="1" noChangeArrowheads="1"/>
          </p:cNvPicPr>
          <p:nvPr/>
        </p:nvPicPr>
        <p:blipFill>
          <a:blip r:embed="rId3" cstate="print">
            <a:alphaModFix amt="20000"/>
          </a:blip>
          <a:srcRect b="6057"/>
          <a:stretch>
            <a:fillRect/>
          </a:stretch>
        </p:blipFill>
        <p:spPr bwMode="auto">
          <a:xfrm>
            <a:off x="8761798" y="1676400"/>
            <a:ext cx="1831204" cy="2286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3000" tmFilter="0, 0; .2, .5; .8, .5; 1, 0"/>
                                        <p:tgtEl>
                                          <p:spTgt spid="5"/>
                                        </p:tgtEl>
                                      </p:cBhvr>
                                    </p:animEffect>
                                    <p:animScale>
                                      <p:cBhvr>
                                        <p:cTn id="7" dur="1500" autoRev="1" fill="hold"/>
                                        <p:tgtEl>
                                          <p:spTgt spid="5"/>
                                        </p:tgtEl>
                                      </p:cBhvr>
                                      <p:by x="105000" y="105000"/>
                                    </p:animScale>
                                  </p:childTnLst>
                                </p:cTn>
                              </p:par>
                              <p:par>
                                <p:cTn id="8" presetID="10" presetClass="entr" presetSubtype="0" fill="hold" grpId="0" nodeType="withEffect">
                                  <p:stCondLst>
                                    <p:cond delay="0"/>
                                  </p:stCondLst>
                                  <p:iterate type="lt">
                                    <p:tmPct val="12000"/>
                                  </p:iterate>
                                  <p:childTnLst>
                                    <p:set>
                                      <p:cBhvr>
                                        <p:cTn id="9" dur="1" fill="hold">
                                          <p:stCondLst>
                                            <p:cond delay="0"/>
                                          </p:stCondLst>
                                        </p:cTn>
                                        <p:tgtEl>
                                          <p:spTgt spid="4">
                                            <p:txEl>
                                              <p:pRg st="2" end="2"/>
                                            </p:txEl>
                                          </p:spTgt>
                                        </p:tgtEl>
                                        <p:attrNameLst>
                                          <p:attrName>style.visibility</p:attrName>
                                        </p:attrNameLst>
                                      </p:cBhvr>
                                      <p:to>
                                        <p:strVal val="visible"/>
                                      </p:to>
                                    </p:set>
                                    <p:animEffect transition="in" filter="fade">
                                      <p:cBhvr>
                                        <p:cTn id="1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3B6588F-73DD-66B3-5FB9-EA19B5BBD52D}"/>
              </a:ext>
            </a:extLst>
          </p:cNvPr>
          <p:cNvSpPr/>
          <p:nvPr/>
        </p:nvSpPr>
        <p:spPr>
          <a:xfrm>
            <a:off x="-435077" y="-457200"/>
            <a:ext cx="12649200" cy="75438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65760" y="411480"/>
            <a:ext cx="11658600" cy="7979107"/>
          </a:xfrm>
          <a:prstGeom prst="rect">
            <a:avLst/>
          </a:prstGeom>
          <a:noFill/>
        </p:spPr>
        <p:txBody>
          <a:bodyPr wrap="square" rtlCol="0">
            <a:spAutoFit/>
          </a:bodyPr>
          <a:lstStyle/>
          <a:p>
            <a:pPr>
              <a:spcBef>
                <a:spcPts val="900"/>
              </a:spcBef>
              <a:spcAft>
                <a:spcPts val="900"/>
              </a:spcAft>
              <a:tabLst>
                <a:tab pos="509588" algn="l"/>
              </a:tabLst>
            </a:pPr>
            <a:r>
              <a:rPr lang="en-US" sz="4000" dirty="0">
                <a:solidFill>
                  <a:srgbClr val="010A13"/>
                </a:solidFill>
              </a:rPr>
              <a:t>Along with this matter, some of the key issues pertaining to the </a:t>
            </a:r>
            <a:r>
              <a:rPr lang="en-US" sz="4000" b="1" dirty="0">
                <a:solidFill>
                  <a:schemeClr val="bg1"/>
                </a:solidFill>
                <a:highlight>
                  <a:srgbClr val="010A13"/>
                </a:highlight>
              </a:rPr>
              <a:t>IDENTITY</a:t>
            </a:r>
            <a:r>
              <a:rPr lang="en-US" sz="4000" dirty="0">
                <a:solidFill>
                  <a:srgbClr val="010A13"/>
                </a:solidFill>
              </a:rPr>
              <a:t> of </a:t>
            </a:r>
            <a:r>
              <a:rPr lang="en-US" sz="4000" b="1" dirty="0">
                <a:solidFill>
                  <a:schemeClr val="bg1"/>
                </a:solidFill>
                <a:effectLst>
                  <a:outerShdw blurRad="38100" dist="38100" dir="2700000" algn="tl">
                    <a:srgbClr val="000000">
                      <a:alpha val="43137"/>
                    </a:srgbClr>
                  </a:outerShdw>
                </a:effectLst>
                <a:highlight>
                  <a:srgbClr val="010A13"/>
                </a:highlight>
              </a:rPr>
              <a:t>JESUS</a:t>
            </a:r>
            <a:r>
              <a:rPr lang="en-US" sz="4000" dirty="0">
                <a:solidFill>
                  <a:srgbClr val="010A13"/>
                </a:solidFill>
              </a:rPr>
              <a:t> include: </a:t>
            </a:r>
          </a:p>
          <a:p>
            <a:pPr marL="574675" indent="-574675">
              <a:spcBef>
                <a:spcPts val="900"/>
              </a:spcBef>
              <a:spcAft>
                <a:spcPts val="900"/>
              </a:spcAft>
              <a:buAutoNum type="alphaLcPeriod"/>
              <a:tabLst>
                <a:tab pos="746125" algn="l"/>
                <a:tab pos="1139825" algn="l"/>
              </a:tabLst>
            </a:pPr>
            <a:r>
              <a:rPr lang="en-US" sz="4000" dirty="0">
                <a:solidFill>
                  <a:srgbClr val="010A13"/>
                </a:solidFill>
              </a:rPr>
              <a:t>The </a:t>
            </a:r>
            <a:r>
              <a:rPr lang="en-US" sz="4000" b="1" dirty="0">
                <a:solidFill>
                  <a:schemeClr val="bg1"/>
                </a:solidFill>
                <a:highlight>
                  <a:srgbClr val="010A13"/>
                </a:highlight>
              </a:rPr>
              <a:t>SONSHIP</a:t>
            </a:r>
            <a:r>
              <a:rPr lang="en-US" sz="4000" dirty="0">
                <a:solidFill>
                  <a:srgbClr val="010A13"/>
                </a:solidFill>
              </a:rPr>
              <a:t> of Jesus Christ, for John declared:</a:t>
            </a:r>
          </a:p>
          <a:p>
            <a:pPr>
              <a:spcBef>
                <a:spcPts val="900"/>
              </a:spcBef>
              <a:spcAft>
                <a:spcPts val="900"/>
              </a:spcAft>
              <a:tabLst>
                <a:tab pos="574675" algn="l"/>
                <a:tab pos="1139825" algn="l"/>
              </a:tabLst>
            </a:pPr>
            <a:r>
              <a:rPr lang="en-US" sz="4000" dirty="0">
                <a:solidFill>
                  <a:srgbClr val="010A13"/>
                </a:solidFill>
              </a:rPr>
              <a:t>	“He who has the Son has life; he who does not 	have the Son of God does not have life” </a:t>
            </a:r>
            <a:r>
              <a:rPr lang="en-US" sz="3200" dirty="0">
                <a:solidFill>
                  <a:srgbClr val="010A13"/>
                </a:solidFill>
              </a:rPr>
              <a:t>(1 Jn. 5:12).</a:t>
            </a:r>
          </a:p>
          <a:p>
            <a:pPr marL="574675" indent="-574675">
              <a:spcBef>
                <a:spcPts val="900"/>
              </a:spcBef>
              <a:spcAft>
                <a:spcPts val="900"/>
              </a:spcAft>
              <a:buAutoNum type="alphaLcPeriod" startAt="2"/>
              <a:tabLst>
                <a:tab pos="574675" algn="l"/>
                <a:tab pos="1139825" algn="l"/>
              </a:tabLst>
            </a:pPr>
            <a:r>
              <a:rPr lang="en-US" sz="4000" dirty="0">
                <a:solidFill>
                  <a:srgbClr val="010A13"/>
                </a:solidFill>
              </a:rPr>
              <a:t>The doctrine of </a:t>
            </a:r>
            <a:r>
              <a:rPr lang="en-US" sz="4000" b="1" dirty="0">
                <a:solidFill>
                  <a:schemeClr val="bg1"/>
                </a:solidFill>
                <a:highlight>
                  <a:srgbClr val="010A13"/>
                </a:highlight>
              </a:rPr>
              <a:t>TRINITY</a:t>
            </a:r>
            <a:r>
              <a:rPr lang="en-US" sz="4000" dirty="0">
                <a:solidFill>
                  <a:srgbClr val="010A13"/>
                </a:solidFill>
              </a:rPr>
              <a:t>, in which Jesus 		                is recognized as the Second Person</a:t>
            </a:r>
            <a:r>
              <a:rPr lang="en-US" sz="4000" dirty="0"/>
              <a:t>.</a:t>
            </a:r>
          </a:p>
          <a:p>
            <a:pPr marL="574675" indent="-574675">
              <a:spcBef>
                <a:spcPts val="900"/>
              </a:spcBef>
              <a:spcAft>
                <a:spcPts val="900"/>
              </a:spcAft>
              <a:buAutoNum type="alphaLcPeriod" startAt="2"/>
              <a:tabLst>
                <a:tab pos="515938" algn="l"/>
                <a:tab pos="1139825" algn="l"/>
              </a:tabLst>
            </a:pPr>
            <a:r>
              <a:rPr lang="en-US" sz="4000" dirty="0"/>
              <a:t>Crucifixion </a:t>
            </a:r>
            <a:r>
              <a:rPr lang="en-US" sz="4000" dirty="0">
                <a:sym typeface="Wingdings" panose="05000000000000000000" pitchFamily="2" charset="2"/>
              </a:rPr>
              <a:t>(i.e., Jesus </a:t>
            </a:r>
            <a:r>
              <a:rPr lang="en-US" sz="4000" b="1" dirty="0">
                <a:solidFill>
                  <a:schemeClr val="bg1"/>
                </a:solidFill>
                <a:highlight>
                  <a:srgbClr val="010A13"/>
                </a:highlight>
                <a:sym typeface="Wingdings" panose="05000000000000000000" pitchFamily="2" charset="2"/>
              </a:rPr>
              <a:t>DIED</a:t>
            </a:r>
            <a:r>
              <a:rPr lang="en-US" sz="4000" dirty="0">
                <a:sym typeface="Wingdings" panose="05000000000000000000" pitchFamily="2" charset="2"/>
              </a:rPr>
              <a:t> for our sins.)</a:t>
            </a:r>
            <a:endParaRPr lang="en-US" sz="4000" dirty="0"/>
          </a:p>
          <a:p>
            <a:pPr marL="742950" indent="-742950">
              <a:spcBef>
                <a:spcPts val="900"/>
              </a:spcBef>
              <a:spcAft>
                <a:spcPts val="900"/>
              </a:spcAft>
              <a:buAutoNum type="alphaLcPeriod" startAt="2"/>
              <a:tabLst>
                <a:tab pos="746125" algn="l"/>
                <a:tab pos="1139825" algn="l"/>
              </a:tabLst>
            </a:pPr>
            <a:endParaRPr lang="en-US" sz="4000" dirty="0"/>
          </a:p>
          <a:p>
            <a:r>
              <a:rPr lang="en-US" sz="3500" dirty="0"/>
              <a:t> </a:t>
            </a:r>
          </a:p>
          <a:p>
            <a:r>
              <a:rPr lang="en-US" sz="350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12000"/>
                                  </p:iterate>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10" presetClass="entr" presetSubtype="0" fill="hold" grpId="0" nodeType="withEffect">
                                  <p:stCondLst>
                                    <p:cond delay="3000"/>
                                  </p:stCondLst>
                                  <p:iterate type="lt">
                                    <p:tmPct val="12000"/>
                                  </p:iterate>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subTnLst>
                                    <p:animClr clrSpc="rgb" dir="cw">
                                      <p:cBhvr override="childStyle">
                                        <p:cTn dur="1" fill="hold" display="0" masterRel="nextClick" afterEffect="1"/>
                                        <p:tgtEl>
                                          <p:spTgt spid="4">
                                            <p:txEl>
                                              <p:pRg st="2" end="2"/>
                                            </p:txEl>
                                          </p:spTgt>
                                        </p:tgtEl>
                                        <p:attrNameLst>
                                          <p:attrName>ppt_c</p:attrName>
                                        </p:attrNameLst>
                                      </p:cBhvr>
                                      <p:to>
                                        <a:srgbClr val="B2B2B2"/>
                                      </p:to>
                                    </p:animClr>
                                  </p:sub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iterate type="lt">
                                    <p:tmPct val="12000"/>
                                  </p:iterate>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iterate type="lt">
                                    <p:tmPct val="12000"/>
                                  </p:iterate>
                                  <p:childTnLst>
                                    <p:set>
                                      <p:cBhvr>
                                        <p:cTn id="24" dur="1" fill="hold">
                                          <p:stCondLst>
                                            <p:cond delay="0"/>
                                          </p:stCondLst>
                                        </p:cTn>
                                        <p:tgtEl>
                                          <p:spTgt spid="4">
                                            <p:txEl>
                                              <p:pRg st="4" end="4"/>
                                            </p:txEl>
                                          </p:spTgt>
                                        </p:tgtEl>
                                        <p:attrNameLst>
                                          <p:attrName>style.visibility</p:attrName>
                                        </p:attrNameLst>
                                      </p:cBhvr>
                                      <p:to>
                                        <p:strVal val="visible"/>
                                      </p:to>
                                    </p:set>
                                    <p:animEffect transition="in" filter="fade">
                                      <p:cBhvr>
                                        <p:cTn id="25"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n open book with writing on it&#10;&#10;AI-generated content may be incorrect.">
            <a:extLst>
              <a:ext uri="{FF2B5EF4-FFF2-40B4-BE49-F238E27FC236}">
                <a16:creationId xmlns:a16="http://schemas.microsoft.com/office/drawing/2014/main" id="{42D2D9FA-39BF-66B8-529F-BE5965D877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838200"/>
            <a:ext cx="14532410" cy="8534400"/>
          </a:xfrm>
          <a:prstGeom prst="rect">
            <a:avLst/>
          </a:prstGeom>
        </p:spPr>
      </p:pic>
      <p:sp>
        <p:nvSpPr>
          <p:cNvPr id="5" name="Rectangle 4">
            <a:extLst>
              <a:ext uri="{FF2B5EF4-FFF2-40B4-BE49-F238E27FC236}">
                <a16:creationId xmlns:a16="http://schemas.microsoft.com/office/drawing/2014/main" id="{48AEBF69-914E-1CBE-5390-2FD60F726A10}"/>
              </a:ext>
            </a:extLst>
          </p:cNvPr>
          <p:cNvSpPr/>
          <p:nvPr/>
        </p:nvSpPr>
        <p:spPr>
          <a:xfrm>
            <a:off x="-1348740" y="-415499"/>
            <a:ext cx="14173200" cy="8610600"/>
          </a:xfrm>
          <a:prstGeom prst="rect">
            <a:avLst/>
          </a:prstGeom>
          <a:solidFill>
            <a:srgbClr val="000000">
              <a:alpha val="67843"/>
            </a:srgbClr>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TextBox 3"/>
          <p:cNvSpPr txBox="1"/>
          <p:nvPr/>
        </p:nvSpPr>
        <p:spPr>
          <a:xfrm>
            <a:off x="365760" y="365760"/>
            <a:ext cx="10744200" cy="7048083"/>
          </a:xfrm>
          <a:prstGeom prst="rect">
            <a:avLst/>
          </a:prstGeom>
          <a:noFill/>
          <a:ln>
            <a:noFill/>
          </a:ln>
        </p:spPr>
        <p:txBody>
          <a:bodyPr wrap="square" rtlCol="0">
            <a:spAutoFit/>
          </a:bodyPr>
          <a:lstStyle/>
          <a:p>
            <a:pPr marL="514350" indent="-514350">
              <a:spcBef>
                <a:spcPts val="1200"/>
              </a:spcBef>
              <a:spcAft>
                <a:spcPts val="1200"/>
              </a:spcAft>
              <a:buAutoNum type="arabicPeriod" startAt="3"/>
              <a:tabLst>
                <a:tab pos="569913" algn="l"/>
              </a:tabLst>
            </a:pPr>
            <a:r>
              <a:rPr lang="en-US" sz="4000" dirty="0">
                <a:solidFill>
                  <a:schemeClr val="bg1"/>
                </a:solidFill>
              </a:rPr>
              <a:t>What does the Qur’an say about 			the Sonship of Jesus Christ?</a:t>
            </a:r>
          </a:p>
          <a:p>
            <a:pPr marL="514350" indent="-514350">
              <a:spcBef>
                <a:spcPts val="1200"/>
              </a:spcBef>
              <a:spcAft>
                <a:spcPts val="1200"/>
              </a:spcAft>
              <a:tabLst>
                <a:tab pos="569913" algn="l"/>
                <a:tab pos="1082675" algn="l"/>
              </a:tabLst>
            </a:pPr>
            <a:r>
              <a:rPr lang="en-US" sz="4000" dirty="0">
                <a:solidFill>
                  <a:schemeClr val="bg1"/>
                </a:solidFill>
              </a:rPr>
              <a:t>	a.	</a:t>
            </a:r>
            <a:r>
              <a:rPr lang="en-US" sz="4400" b="1" dirty="0">
                <a:solidFill>
                  <a:schemeClr val="bg1"/>
                </a:solidFill>
              </a:rPr>
              <a:t>DENIES</a:t>
            </a:r>
            <a:r>
              <a:rPr lang="en-US" sz="4000" dirty="0">
                <a:solidFill>
                  <a:schemeClr val="bg1"/>
                </a:solidFill>
              </a:rPr>
              <a:t> that Jesus is the Son of God.</a:t>
            </a:r>
          </a:p>
          <a:p>
            <a:pPr marL="514350" indent="-514350">
              <a:spcBef>
                <a:spcPts val="1200"/>
              </a:spcBef>
              <a:spcAft>
                <a:spcPts val="1200"/>
              </a:spcAft>
              <a:tabLst>
                <a:tab pos="569913" algn="l"/>
                <a:tab pos="1082675" algn="l"/>
              </a:tabLst>
            </a:pPr>
            <a:r>
              <a:rPr lang="en-US" sz="4000" dirty="0">
                <a:solidFill>
                  <a:schemeClr val="bg1"/>
                </a:solidFill>
              </a:rPr>
              <a:t>			</a:t>
            </a:r>
            <a:r>
              <a:rPr lang="en-US" sz="4000" baseline="30000" dirty="0">
                <a:solidFill>
                  <a:schemeClr val="bg1"/>
                </a:solidFill>
              </a:rPr>
              <a:t>Sura 112 </a:t>
            </a:r>
            <a:r>
              <a:rPr lang="en-US" sz="4000" dirty="0">
                <a:solidFill>
                  <a:schemeClr val="bg1"/>
                </a:solidFill>
              </a:rPr>
              <a:t>“Say: ‘Allah is One, the Eternal 				God. He begot none, nor was He 				begotten. None is equal to Him.’”  </a:t>
            </a:r>
          </a:p>
          <a:p>
            <a:pPr marL="514350" indent="-514350">
              <a:spcBef>
                <a:spcPts val="1200"/>
              </a:spcBef>
              <a:spcAft>
                <a:spcPts val="1200"/>
              </a:spcAft>
              <a:tabLst>
                <a:tab pos="569913" algn="l"/>
              </a:tabLst>
            </a:pPr>
            <a:r>
              <a:rPr lang="en-US" sz="4000" dirty="0">
                <a:solidFill>
                  <a:schemeClr val="bg1"/>
                </a:solidFill>
              </a:rPr>
              <a:t>			</a:t>
            </a:r>
            <a:r>
              <a:rPr lang="en-US" sz="4000" dirty="0" err="1">
                <a:solidFill>
                  <a:schemeClr val="bg1"/>
                </a:solidFill>
              </a:rPr>
              <a:t>Sura</a:t>
            </a:r>
            <a:r>
              <a:rPr lang="en-US" sz="4000" dirty="0">
                <a:solidFill>
                  <a:schemeClr val="bg1"/>
                </a:solidFill>
              </a:rPr>
              <a:t> 4:171</a:t>
            </a:r>
            <a:r>
              <a:rPr lang="en-US" sz="4000" baseline="30000" dirty="0">
                <a:solidFill>
                  <a:schemeClr val="bg1"/>
                </a:solidFill>
              </a:rPr>
              <a:t>c</a:t>
            </a:r>
            <a:r>
              <a:rPr lang="en-US" sz="4000" dirty="0">
                <a:solidFill>
                  <a:schemeClr val="bg1"/>
                </a:solidFill>
              </a:rPr>
              <a:t> is even more explicit: </a:t>
            </a:r>
          </a:p>
          <a:p>
            <a:pPr marL="514350" indent="-514350">
              <a:spcBef>
                <a:spcPts val="1200"/>
              </a:spcBef>
              <a:spcAft>
                <a:spcPts val="1200"/>
              </a:spcAft>
              <a:tabLst>
                <a:tab pos="569913" algn="l"/>
              </a:tabLst>
            </a:pPr>
            <a:r>
              <a:rPr lang="en-US" sz="4000" dirty="0">
                <a:solidFill>
                  <a:schemeClr val="bg1"/>
                </a:solidFill>
              </a:rPr>
              <a:t>			“Allah forbid that He should have a son.” </a:t>
            </a:r>
          </a:p>
          <a:p>
            <a:pPr>
              <a:spcBef>
                <a:spcPts val="1200"/>
              </a:spcBef>
              <a:spcAft>
                <a:spcPts val="600"/>
              </a:spcAft>
            </a:pPr>
            <a:endParaRPr lang="en-US" sz="3200" dirty="0">
              <a:latin typeface="+mj-lt"/>
            </a:endParaRPr>
          </a:p>
        </p:txBody>
      </p:sp>
      <p:pic>
        <p:nvPicPr>
          <p:cNvPr id="9" name="Picture 8">
            <a:extLst>
              <a:ext uri="{FF2B5EF4-FFF2-40B4-BE49-F238E27FC236}">
                <a16:creationId xmlns:a16="http://schemas.microsoft.com/office/drawing/2014/main" id="{4F1A46E3-5E16-7F27-5710-00FD284DFE31}"/>
              </a:ext>
            </a:extLst>
          </p:cNvPr>
          <p:cNvPicPr>
            <a:picLocks noChangeAspect="1"/>
          </p:cNvPicPr>
          <p:nvPr/>
        </p:nvPicPr>
        <p:blipFill>
          <a:blip r:embed="rId4"/>
          <a:stretch>
            <a:fillRect/>
          </a:stretch>
        </p:blipFill>
        <p:spPr>
          <a:xfrm>
            <a:off x="8915400" y="3352800"/>
            <a:ext cx="2849729" cy="21372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47" presetClass="entr" presetSubtype="0" fill="hold" nodeType="withEffect">
                                  <p:stCondLst>
                                    <p:cond delay="10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500"/>
                                        <p:tgtEl>
                                          <p:spTgt spid="9"/>
                                        </p:tgtEl>
                                      </p:cBhvr>
                                    </p:animEffect>
                                    <p:anim calcmode="lin" valueType="num">
                                      <p:cBhvr>
                                        <p:cTn id="16" dur="1500" fill="hold"/>
                                        <p:tgtEl>
                                          <p:spTgt spid="9"/>
                                        </p:tgtEl>
                                        <p:attrNameLst>
                                          <p:attrName>ppt_x</p:attrName>
                                        </p:attrNameLst>
                                      </p:cBhvr>
                                      <p:tavLst>
                                        <p:tav tm="0">
                                          <p:val>
                                            <p:strVal val="#ppt_x"/>
                                          </p:val>
                                        </p:tav>
                                        <p:tav tm="100000">
                                          <p:val>
                                            <p:strVal val="#ppt_x"/>
                                          </p:val>
                                        </p:tav>
                                      </p:tavLst>
                                    </p:anim>
                                    <p:anim calcmode="lin" valueType="num">
                                      <p:cBhvr>
                                        <p:cTn id="17" dur="1500" fill="hold"/>
                                        <p:tgtEl>
                                          <p:spTgt spid="9"/>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2750"/>
                                  </p:stCondLst>
                                  <p:iterate type="lt">
                                    <p:tmPct val="12000"/>
                                  </p:iterate>
                                  <p:childTnLst>
                                    <p:set>
                                      <p:cBhvr>
                                        <p:cTn id="19" dur="1" fill="hold">
                                          <p:stCondLst>
                                            <p:cond delay="0"/>
                                          </p:stCondLst>
                                        </p:cTn>
                                        <p:tgtEl>
                                          <p:spTgt spid="4">
                                            <p:txEl>
                                              <p:pRg st="2" end="2"/>
                                            </p:txEl>
                                          </p:spTgt>
                                        </p:tgtEl>
                                        <p:attrNameLst>
                                          <p:attrName>style.visibility</p:attrName>
                                        </p:attrNameLst>
                                      </p:cBhvr>
                                      <p:to>
                                        <p:strVal val="visible"/>
                                      </p:to>
                                    </p:set>
                                    <p:animEffect transition="in" filter="fade">
                                      <p:cBhvr>
                                        <p:cTn id="20" dur="500"/>
                                        <p:tgtEl>
                                          <p:spTgt spid="4">
                                            <p:txEl>
                                              <p:pRg st="2" end="2"/>
                                            </p:txEl>
                                          </p:spTgt>
                                        </p:tgtEl>
                                      </p:cBhvr>
                                    </p:animEffect>
                                  </p:childTnLst>
                                  <p:subTnLst>
                                    <p:animClr clrSpc="rgb" dir="cw">
                                      <p:cBhvr override="childStyle">
                                        <p:cTn dur="1" fill="hold" display="0" masterRel="nextClick" afterEffect="1"/>
                                        <p:tgtEl>
                                          <p:spTgt spid="4">
                                            <p:txEl>
                                              <p:pRg st="2" end="2"/>
                                            </p:txEl>
                                          </p:spTgt>
                                        </p:tgtEl>
                                        <p:attrNameLst>
                                          <p:attrName>ppt_c</p:attrName>
                                        </p:attrNameLst>
                                      </p:cBhvr>
                                      <p:to>
                                        <a:srgbClr val="B2B2B2"/>
                                      </p:to>
                                    </p:animClr>
                                  </p:sub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iterate type="lt">
                                    <p:tmPct val="12000"/>
                                  </p:iterate>
                                  <p:childTnLst>
                                    <p:set>
                                      <p:cBhvr>
                                        <p:cTn id="24" dur="1" fill="hold">
                                          <p:stCondLst>
                                            <p:cond delay="0"/>
                                          </p:stCondLst>
                                        </p:cTn>
                                        <p:tgtEl>
                                          <p:spTgt spid="4">
                                            <p:txEl>
                                              <p:pRg st="3" end="3"/>
                                            </p:txEl>
                                          </p:spTgt>
                                        </p:tgtEl>
                                        <p:attrNameLst>
                                          <p:attrName>style.visibility</p:attrName>
                                        </p:attrNameLst>
                                      </p:cBhvr>
                                      <p:to>
                                        <p:strVal val="visible"/>
                                      </p:to>
                                    </p:set>
                                    <p:animEffect transition="in" filter="fade">
                                      <p:cBhvr>
                                        <p:cTn id="25" dur="500"/>
                                        <p:tgtEl>
                                          <p:spTgt spid="4">
                                            <p:txEl>
                                              <p:pRg st="3" end="3"/>
                                            </p:txEl>
                                          </p:spTgt>
                                        </p:tgtEl>
                                      </p:cBhvr>
                                    </p:animEffect>
                                  </p:childTnLst>
                                </p:cTn>
                              </p:par>
                              <p:par>
                                <p:cTn id="26" presetID="10" presetClass="entr" presetSubtype="0" fill="hold" nodeType="withEffect">
                                  <p:stCondLst>
                                    <p:cond delay="1500"/>
                                  </p:stCondLst>
                                  <p:iterate type="lt">
                                    <p:tmPct val="12000"/>
                                  </p:iterate>
                                  <p:childTnLst>
                                    <p:set>
                                      <p:cBhvr>
                                        <p:cTn id="27" dur="1" fill="hold">
                                          <p:stCondLst>
                                            <p:cond delay="0"/>
                                          </p:stCondLst>
                                        </p:cTn>
                                        <p:tgtEl>
                                          <p:spTgt spid="4">
                                            <p:txEl>
                                              <p:pRg st="4" end="4"/>
                                            </p:txEl>
                                          </p:spTgt>
                                        </p:tgtEl>
                                        <p:attrNameLst>
                                          <p:attrName>style.visibility</p:attrName>
                                        </p:attrNameLst>
                                      </p:cBhvr>
                                      <p:to>
                                        <p:strVal val="visible"/>
                                      </p:to>
                                    </p:set>
                                    <p:animEffect transition="in" filter="fade">
                                      <p:cBhvr>
                                        <p:cTn id="28" dur="500"/>
                                        <p:tgtEl>
                                          <p:spTgt spid="4">
                                            <p:txEl>
                                              <p:pRg st="4" end="4"/>
                                            </p:txEl>
                                          </p:spTgt>
                                        </p:tgtEl>
                                      </p:cBhvr>
                                    </p:animEffect>
                                  </p:childTnLst>
                                </p:cTn>
                              </p:par>
                              <p:par>
                                <p:cTn id="29" presetID="6" presetClass="emph" presetSubtype="0" fill="hold" nodeType="withEffect">
                                  <p:stCondLst>
                                    <p:cond delay="2000"/>
                                  </p:stCondLst>
                                  <p:childTnLst>
                                    <p:animScale>
                                      <p:cBhvr>
                                        <p:cTn id="30" dur="20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3059" y="457200"/>
            <a:ext cx="11443082" cy="7325082"/>
          </a:xfrm>
          <a:prstGeom prst="rect">
            <a:avLst/>
          </a:prstGeom>
          <a:noFill/>
        </p:spPr>
        <p:txBody>
          <a:bodyPr wrap="square" rtlCol="0">
            <a:spAutoFit/>
          </a:bodyPr>
          <a:lstStyle/>
          <a:p>
            <a:pPr>
              <a:spcBef>
                <a:spcPts val="1200"/>
              </a:spcBef>
              <a:spcAft>
                <a:spcPts val="1200"/>
              </a:spcAft>
              <a:tabLst>
                <a:tab pos="509588" algn="l"/>
              </a:tabLst>
            </a:pPr>
            <a:r>
              <a:rPr lang="en-US" sz="2800" dirty="0">
                <a:solidFill>
                  <a:schemeClr val="bg1"/>
                </a:solidFill>
                <a:highlight>
                  <a:srgbClr val="010A13"/>
                </a:highlight>
              </a:rPr>
              <a:t>Who is Jesus according to the Koran? </a:t>
            </a:r>
          </a:p>
          <a:p>
            <a:pPr>
              <a:spcBef>
                <a:spcPts val="1200"/>
              </a:spcBef>
              <a:spcAft>
                <a:spcPts val="1200"/>
              </a:spcAft>
            </a:pPr>
            <a:r>
              <a:rPr lang="en-US" sz="4000" baseline="30000" dirty="0"/>
              <a:t>Sura 2:136 </a:t>
            </a:r>
            <a:r>
              <a:rPr lang="en-US" sz="4000" dirty="0"/>
              <a:t>“Say: ‘We believe in Allah and that which is revealed to us; in what was revealed to </a:t>
            </a:r>
            <a:r>
              <a:rPr lang="en-US" sz="4000" b="1" dirty="0">
                <a:solidFill>
                  <a:schemeClr val="bg1"/>
                </a:solidFill>
                <a:highlight>
                  <a:srgbClr val="010A13"/>
                </a:highlight>
              </a:rPr>
              <a:t>ABRAHAM</a:t>
            </a:r>
            <a:r>
              <a:rPr lang="en-US" sz="4000" dirty="0"/>
              <a:t>, Ishmael, Isaac, Jacob, and the tribes: to </a:t>
            </a:r>
            <a:r>
              <a:rPr lang="en-US" sz="4000" b="1" dirty="0">
                <a:solidFill>
                  <a:schemeClr val="bg1"/>
                </a:solidFill>
                <a:highlight>
                  <a:srgbClr val="010A13"/>
                </a:highlight>
              </a:rPr>
              <a:t>MOSES</a:t>
            </a:r>
            <a:r>
              <a:rPr lang="en-US" sz="4000" dirty="0"/>
              <a:t> and </a:t>
            </a:r>
            <a:r>
              <a:rPr lang="en-US" sz="4000" b="1" dirty="0">
                <a:solidFill>
                  <a:schemeClr val="bg1"/>
                </a:solidFill>
                <a:highlight>
                  <a:srgbClr val="010A13"/>
                </a:highlight>
              </a:rPr>
              <a:t>JESUS</a:t>
            </a:r>
            <a:r>
              <a:rPr lang="en-US" sz="4000" dirty="0"/>
              <a:t> and the other prophets by their Lord.  </a:t>
            </a:r>
          </a:p>
          <a:p>
            <a:pPr marL="514350" indent="-514350">
              <a:spcBef>
                <a:spcPts val="1200"/>
              </a:spcBef>
              <a:spcAft>
                <a:spcPts val="1200"/>
              </a:spcAft>
              <a:tabLst>
                <a:tab pos="509588" algn="l"/>
              </a:tabLst>
            </a:pPr>
            <a:r>
              <a:rPr lang="en-US" sz="4000" dirty="0"/>
              <a:t>								We make no distinction 							amongst any of them, 							and to Allah we have 							surrendered ourselves.”</a:t>
            </a:r>
          </a:p>
          <a:p>
            <a:pPr>
              <a:lnSpc>
                <a:spcPct val="95000"/>
              </a:lnSpc>
              <a:spcBef>
                <a:spcPts val="600"/>
              </a:spcBef>
              <a:spcAft>
                <a:spcPts val="600"/>
              </a:spcAft>
            </a:pPr>
            <a:endParaRPr lang="en-US" sz="3000" dirty="0">
              <a:latin typeface="+mj-lt"/>
            </a:endParaRPr>
          </a:p>
          <a:p>
            <a:pPr>
              <a:lnSpc>
                <a:spcPct val="95000"/>
              </a:lnSpc>
              <a:spcBef>
                <a:spcPts val="600"/>
              </a:spcBef>
              <a:spcAft>
                <a:spcPts val="600"/>
              </a:spcAft>
            </a:pPr>
            <a:endParaRPr lang="en-US" sz="3000" dirty="0">
              <a:latin typeface="+mj-lt"/>
            </a:endParaRPr>
          </a:p>
        </p:txBody>
      </p:sp>
      <p:sp>
        <p:nvSpPr>
          <p:cNvPr id="6" name="Equal 5"/>
          <p:cNvSpPr/>
          <p:nvPr/>
        </p:nvSpPr>
        <p:spPr>
          <a:xfrm>
            <a:off x="1679709" y="4870992"/>
            <a:ext cx="762000" cy="6858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Equal 6"/>
          <p:cNvSpPr/>
          <p:nvPr/>
        </p:nvSpPr>
        <p:spPr>
          <a:xfrm>
            <a:off x="3863274" y="4895256"/>
            <a:ext cx="762000" cy="6858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a:extLst>
              <a:ext uri="{FF2B5EF4-FFF2-40B4-BE49-F238E27FC236}">
                <a16:creationId xmlns:a16="http://schemas.microsoft.com/office/drawing/2014/main" id="{29F545E2-B8F7-F0AC-0C95-1A9B2897680F}"/>
              </a:ext>
            </a:extLst>
          </p:cNvPr>
          <p:cNvPicPr>
            <a:picLocks noChangeAspect="1"/>
          </p:cNvPicPr>
          <p:nvPr/>
        </p:nvPicPr>
        <p:blipFill>
          <a:blip r:embed="rId2"/>
          <a:stretch>
            <a:fillRect/>
          </a:stretch>
        </p:blipFill>
        <p:spPr>
          <a:xfrm>
            <a:off x="381000" y="2910390"/>
            <a:ext cx="1424070" cy="4023810"/>
          </a:xfrm>
          <a:prstGeom prst="rect">
            <a:avLst/>
          </a:prstGeom>
        </p:spPr>
      </p:pic>
      <p:pic>
        <p:nvPicPr>
          <p:cNvPr id="8" name="Picture 7">
            <a:extLst>
              <a:ext uri="{FF2B5EF4-FFF2-40B4-BE49-F238E27FC236}">
                <a16:creationId xmlns:a16="http://schemas.microsoft.com/office/drawing/2014/main" id="{95B801FF-0A34-27FB-57B7-F14B85863080}"/>
              </a:ext>
            </a:extLst>
          </p:cNvPr>
          <p:cNvPicPr>
            <a:picLocks noChangeAspect="1"/>
          </p:cNvPicPr>
          <p:nvPr/>
        </p:nvPicPr>
        <p:blipFill>
          <a:blip r:embed="rId3"/>
          <a:stretch>
            <a:fillRect/>
          </a:stretch>
        </p:blipFill>
        <p:spPr>
          <a:xfrm>
            <a:off x="2149195" y="3458513"/>
            <a:ext cx="1789474" cy="3057019"/>
          </a:xfrm>
          <a:prstGeom prst="rect">
            <a:avLst/>
          </a:prstGeom>
        </p:spPr>
      </p:pic>
      <p:cxnSp>
        <p:nvCxnSpPr>
          <p:cNvPr id="10" name="Straight Connector 9">
            <a:extLst>
              <a:ext uri="{FF2B5EF4-FFF2-40B4-BE49-F238E27FC236}">
                <a16:creationId xmlns:a16="http://schemas.microsoft.com/office/drawing/2014/main" id="{3202596A-5D41-9C75-8EBC-C257F1A0FF08}"/>
              </a:ext>
            </a:extLst>
          </p:cNvPr>
          <p:cNvCxnSpPr>
            <a:cxnSpLocks/>
          </p:cNvCxnSpPr>
          <p:nvPr/>
        </p:nvCxnSpPr>
        <p:spPr>
          <a:xfrm>
            <a:off x="2590800" y="4267200"/>
            <a:ext cx="0" cy="411480"/>
          </a:xfrm>
          <a:prstGeom prst="line">
            <a:avLst/>
          </a:prstGeom>
          <a:ln w="76200">
            <a:solidFill>
              <a:srgbClr val="CC9900"/>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337B494A-7C39-77E9-A14D-DB125B2F3B78}"/>
              </a:ext>
            </a:extLst>
          </p:cNvPr>
          <p:cNvPicPr>
            <a:picLocks noChangeAspect="1"/>
          </p:cNvPicPr>
          <p:nvPr/>
        </p:nvPicPr>
        <p:blipFill>
          <a:blip r:embed="rId4"/>
          <a:stretch>
            <a:fillRect/>
          </a:stretch>
        </p:blipFill>
        <p:spPr>
          <a:xfrm>
            <a:off x="4648200" y="3885230"/>
            <a:ext cx="867697" cy="2657324"/>
          </a:xfrm>
          <a:prstGeom prst="rect">
            <a:avLst/>
          </a:prstGeom>
        </p:spPr>
      </p:pic>
      <p:sp>
        <p:nvSpPr>
          <p:cNvPr id="2" name="Rectangle 1">
            <a:extLst>
              <a:ext uri="{FF2B5EF4-FFF2-40B4-BE49-F238E27FC236}">
                <a16:creationId xmlns:a16="http://schemas.microsoft.com/office/drawing/2014/main" id="{6AA83ECA-1413-A0D1-9639-ACBBADBE82BE}"/>
              </a:ext>
            </a:extLst>
          </p:cNvPr>
          <p:cNvSpPr/>
          <p:nvPr/>
        </p:nvSpPr>
        <p:spPr>
          <a:xfrm>
            <a:off x="1805070" y="2522324"/>
            <a:ext cx="8331769" cy="1754326"/>
          </a:xfrm>
          <a:prstGeom prst="rect">
            <a:avLst/>
          </a:prstGeom>
          <a:noFill/>
        </p:spPr>
        <p:txBody>
          <a:bodyPr wrap="none" lIns="91440" tIns="45720" rIns="91440" bIns="45720">
            <a:spAutoFit/>
          </a:bodyPr>
          <a:lstStyle/>
          <a:p>
            <a:pPr marL="914400" indent="-914400" algn="ctr">
              <a:buAutoNum type="alphaLcPeriod" startAt="2"/>
            </a:pP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Then, who is Jesus </a:t>
            </a:r>
          </a:p>
          <a:p>
            <a:pPr algn="ct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according to the </a:t>
            </a:r>
            <a:r>
              <a:rPr lang="en-US" sz="5400" b="1" dirty="0">
                <a:ln w="9525">
                  <a:solidFill>
                    <a:schemeClr val="bg1"/>
                  </a:solidFill>
                  <a:prstDash val="solid"/>
                </a:ln>
                <a:effectLst>
                  <a:outerShdw blurRad="12700" dist="38100" dir="2700000" algn="tl" rotWithShape="0">
                    <a:schemeClr val="bg1">
                      <a:lumMod val="50000"/>
                    </a:schemeClr>
                  </a:outerShdw>
                </a:effectLst>
              </a:rPr>
              <a:t>Qur’an</a:t>
            </a: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par>
                                <p:cTn id="13" presetID="10" presetClass="entr" presetSubtype="0" fill="hold" grpId="0" nodeType="withEffect">
                                  <p:stCondLst>
                                    <p:cond delay="250"/>
                                  </p:stCondLst>
                                  <p:iterate type="lt">
                                    <p:tmPct val="12000"/>
                                  </p:iterate>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500"/>
                                        <p:tgtEl>
                                          <p:spTgt spid="4">
                                            <p:txEl>
                                              <p:pRg st="1" end="1"/>
                                            </p:txEl>
                                          </p:spTgt>
                                        </p:tgtEl>
                                      </p:cBhvr>
                                    </p:animEffect>
                                  </p:childTnLst>
                                </p:cTn>
                              </p:par>
                              <p:par>
                                <p:cTn id="16" presetID="10" presetClass="entr" presetSubtype="0" fill="hold" nodeType="withEffect">
                                  <p:stCondLst>
                                    <p:cond delay="425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2500"/>
                                        <p:tgtEl>
                                          <p:spTgt spid="3"/>
                                        </p:tgtEl>
                                      </p:cBhvr>
                                    </p:animEffect>
                                  </p:childTnLst>
                                </p:cTn>
                              </p:par>
                              <p:par>
                                <p:cTn id="19" presetID="10" presetClass="entr" presetSubtype="0" fill="hold" nodeType="withEffect">
                                  <p:stCondLst>
                                    <p:cond delay="7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childTnLst>
                                </p:cTn>
                              </p:par>
                              <p:par>
                                <p:cTn id="22" presetID="10" presetClass="entr" presetSubtype="0" fill="hold" nodeType="withEffect">
                                  <p:stCondLst>
                                    <p:cond delay="75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nodeType="withEffect">
                                  <p:stCondLst>
                                    <p:cond delay="825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iterate type="lt">
                                    <p:tmPct val="12000"/>
                                  </p:iterate>
                                  <p:childTnLst>
                                    <p:set>
                                      <p:cBhvr>
                                        <p:cTn id="31" dur="1" fill="hold">
                                          <p:stCondLst>
                                            <p:cond delay="0"/>
                                          </p:stCondLst>
                                        </p:cTn>
                                        <p:tgtEl>
                                          <p:spTgt spid="4">
                                            <p:txEl>
                                              <p:pRg st="2" end="2"/>
                                            </p:txEl>
                                          </p:spTgt>
                                        </p:tgtEl>
                                        <p:attrNameLst>
                                          <p:attrName>style.visibility</p:attrName>
                                        </p:attrNameLst>
                                      </p:cBhvr>
                                      <p:to>
                                        <p:strVal val="visible"/>
                                      </p:to>
                                    </p:set>
                                    <p:animEffect transition="in" filter="fade">
                                      <p:cBhvr>
                                        <p:cTn id="32" dur="500"/>
                                        <p:tgtEl>
                                          <p:spTgt spid="4">
                                            <p:txEl>
                                              <p:pRg st="2" end="2"/>
                                            </p:txEl>
                                          </p:spTgt>
                                        </p:tgtEl>
                                      </p:cBhvr>
                                    </p:animEffect>
                                  </p:childTnLst>
                                </p:cTn>
                              </p:par>
                              <p:par>
                                <p:cTn id="33" presetID="42" presetClass="entr" presetSubtype="0" fill="hold" grpId="0"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par>
                                <p:cTn id="43" presetID="26" presetClass="emph" presetSubtype="0" fill="hold" nodeType="withEffect">
                                  <p:stCondLst>
                                    <p:cond delay="1000"/>
                                  </p:stCondLst>
                                  <p:childTnLst>
                                    <p:animEffect transition="out" filter="fade">
                                      <p:cBhvr>
                                        <p:cTn id="44" dur="1500" tmFilter="0, 0; .2, .5; .8, .5; 1, 0"/>
                                        <p:tgtEl>
                                          <p:spTgt spid="3"/>
                                        </p:tgtEl>
                                      </p:cBhvr>
                                    </p:animEffect>
                                    <p:animScale>
                                      <p:cBhvr>
                                        <p:cTn id="45" dur="750" autoRev="1" fill="hold"/>
                                        <p:tgtEl>
                                          <p:spTgt spid="3"/>
                                        </p:tgtEl>
                                      </p:cBhvr>
                                      <p:by x="105000" y="105000"/>
                                    </p:animScale>
                                  </p:childTnLst>
                                </p:cTn>
                              </p:par>
                              <p:par>
                                <p:cTn id="46" presetID="26" presetClass="emph" presetSubtype="0" fill="hold" nodeType="withEffect">
                                  <p:stCondLst>
                                    <p:cond delay="1000"/>
                                  </p:stCondLst>
                                  <p:childTnLst>
                                    <p:animEffect transition="out" filter="fade">
                                      <p:cBhvr>
                                        <p:cTn id="47" dur="1500" tmFilter="0, 0; .2, .5; .8, .5; 1, 0"/>
                                        <p:tgtEl>
                                          <p:spTgt spid="8"/>
                                        </p:tgtEl>
                                      </p:cBhvr>
                                    </p:animEffect>
                                    <p:animScale>
                                      <p:cBhvr>
                                        <p:cTn id="48" dur="750" autoRev="1" fill="hold"/>
                                        <p:tgtEl>
                                          <p:spTgt spid="8"/>
                                        </p:tgtEl>
                                      </p:cBhvr>
                                      <p:by x="105000" y="105000"/>
                                    </p:animScale>
                                  </p:childTnLst>
                                </p:cTn>
                              </p:par>
                              <p:par>
                                <p:cTn id="49" presetID="26" presetClass="emph" presetSubtype="0" fill="hold" nodeType="withEffect">
                                  <p:stCondLst>
                                    <p:cond delay="1000"/>
                                  </p:stCondLst>
                                  <p:childTnLst>
                                    <p:animEffect transition="out" filter="fade">
                                      <p:cBhvr>
                                        <p:cTn id="50" dur="500" tmFilter="0, 0; .2, .5; .8, .5; 1, 0"/>
                                        <p:tgtEl>
                                          <p:spTgt spid="13"/>
                                        </p:tgtEl>
                                      </p:cBhvr>
                                    </p:animEffect>
                                    <p:animScale>
                                      <p:cBhvr>
                                        <p:cTn id="51"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6" grpId="0" animBg="1"/>
      <p:bldP spid="7" grpId="0" animBg="1"/>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5760" y="365760"/>
            <a:ext cx="11887200" cy="6093976"/>
          </a:xfrm>
          <a:prstGeom prst="rect">
            <a:avLst/>
          </a:prstGeom>
          <a:noFill/>
        </p:spPr>
        <p:txBody>
          <a:bodyPr wrap="square" rtlCol="0">
            <a:spAutoFit/>
          </a:bodyPr>
          <a:lstStyle/>
          <a:p>
            <a:pPr marL="514350" indent="-514350">
              <a:spcBef>
                <a:spcPts val="1200"/>
              </a:spcBef>
              <a:spcAft>
                <a:spcPts val="600"/>
              </a:spcAft>
              <a:tabLst>
                <a:tab pos="509588" algn="l"/>
                <a:tab pos="855663" algn="l"/>
                <a:tab pos="1035050" algn="l"/>
              </a:tabLst>
            </a:pPr>
            <a:r>
              <a:rPr lang="en-US" sz="4000" dirty="0"/>
              <a:t>(1)	What does this mean?  </a:t>
            </a:r>
          </a:p>
          <a:p>
            <a:pPr marL="514350" indent="-514350">
              <a:spcBef>
                <a:spcPts val="1200"/>
              </a:spcBef>
              <a:spcAft>
                <a:spcPts val="600"/>
              </a:spcAft>
              <a:tabLst>
                <a:tab pos="509588" algn="l"/>
                <a:tab pos="855663" algn="l"/>
              </a:tabLst>
            </a:pPr>
            <a:r>
              <a:rPr lang="en-US" sz="4000" dirty="0"/>
              <a:t>			While Jesus holds significance in the Islamic 	faith, he is regarded as </a:t>
            </a:r>
            <a:r>
              <a:rPr lang="en-US" sz="4000" b="1" dirty="0"/>
              <a:t>NO MORE HIGHLY    	</a:t>
            </a:r>
            <a:r>
              <a:rPr lang="en-US" sz="4000" dirty="0"/>
              <a:t>than figures such as Moses or Abraham.</a:t>
            </a:r>
          </a:p>
          <a:p>
            <a:pPr marL="514350" indent="-514350">
              <a:spcBef>
                <a:spcPts val="1200"/>
              </a:spcBef>
              <a:spcAft>
                <a:spcPts val="600"/>
              </a:spcAft>
              <a:tabLst>
                <a:tab pos="509588" algn="l"/>
                <a:tab pos="855663" algn="l"/>
              </a:tabLst>
            </a:pPr>
            <a:r>
              <a:rPr lang="en-US" sz="4000" dirty="0"/>
              <a:t>(2)	More to the point: </a:t>
            </a:r>
            <a:r>
              <a:rPr lang="en-US" sz="4000" b="1" dirty="0"/>
              <a:t>JESUS</a:t>
            </a:r>
            <a:r>
              <a:rPr lang="en-US" sz="4000" dirty="0"/>
              <a:t> is                  			viewed </a:t>
            </a:r>
            <a:r>
              <a:rPr lang="en-US" sz="4000" b="1" dirty="0"/>
              <a:t>MERELY AS A PROPHET</a:t>
            </a:r>
            <a:r>
              <a:rPr lang="en-US" sz="4000" dirty="0"/>
              <a:t>—                                        	and of lesser importance than 			Muhammad, who is considered 					the “greatest” prophet in Islam. </a:t>
            </a:r>
            <a:endParaRPr lang="en-US" sz="4000" dirty="0">
              <a:latin typeface="+mj-lt"/>
            </a:endParaRPr>
          </a:p>
        </p:txBody>
      </p:sp>
      <p:pic>
        <p:nvPicPr>
          <p:cNvPr id="87041" name="Picture 1" descr="C:\Users\Cryun22\Documents\Imagenes 1\Sports Related\Medal Stand 3.jpg"/>
          <p:cNvPicPr>
            <a:picLocks noChangeAspect="1" noChangeArrowheads="1"/>
          </p:cNvPicPr>
          <p:nvPr/>
        </p:nvPicPr>
        <p:blipFill>
          <a:blip r:embed="rId3" cstate="print"/>
          <a:srcRect r="33285"/>
          <a:stretch>
            <a:fillRect/>
          </a:stretch>
        </p:blipFill>
        <p:spPr bwMode="auto">
          <a:xfrm>
            <a:off x="8436429" y="4939425"/>
            <a:ext cx="3526971" cy="1382974"/>
          </a:xfrm>
          <a:prstGeom prst="rect">
            <a:avLst/>
          </a:prstGeom>
          <a:noFill/>
        </p:spPr>
      </p:pic>
      <p:sp>
        <p:nvSpPr>
          <p:cNvPr id="5" name="Rectangle 4"/>
          <p:cNvSpPr/>
          <p:nvPr/>
        </p:nvSpPr>
        <p:spPr>
          <a:xfrm>
            <a:off x="8931863" y="4257323"/>
            <a:ext cx="4267200" cy="1089529"/>
          </a:xfrm>
          <a:prstGeom prst="rect">
            <a:avLst/>
          </a:prstGeom>
          <a:noFill/>
        </p:spPr>
        <p:txBody>
          <a:bodyPr wrap="square" lIns="91440" tIns="45720" rIns="91440" bIns="45720">
            <a:spAutoFit/>
          </a:bodyPr>
          <a:lstStyle/>
          <a:p>
            <a:pPr algn="ctr">
              <a:lnSpc>
                <a:spcPct val="80000"/>
              </a:lnSpc>
            </a:pPr>
            <a:r>
              <a:rPr lang="en-US" sz="4000" b="1" dirty="0">
                <a:ln w="10541" cmpd="sng">
                  <a:solidFill>
                    <a:srgbClr val="7D7D7D">
                      <a:tint val="100000"/>
                      <a:shade val="100000"/>
                      <a:satMod val="110000"/>
                    </a:srgbClr>
                  </a:solidFill>
                  <a:prstDash val="solid"/>
                </a:ln>
              </a:rPr>
              <a:t>Muham-</a:t>
            </a:r>
          </a:p>
          <a:p>
            <a:pPr algn="ctr">
              <a:lnSpc>
                <a:spcPct val="80000"/>
              </a:lnSpc>
            </a:pPr>
            <a:r>
              <a:rPr lang="en-US" sz="4000" b="1" dirty="0">
                <a:ln w="10541" cmpd="sng">
                  <a:solidFill>
                    <a:srgbClr val="7D7D7D">
                      <a:tint val="100000"/>
                      <a:shade val="100000"/>
                      <a:satMod val="110000"/>
                    </a:srgbClr>
                  </a:solidFill>
                  <a:prstDash val="solid"/>
                </a:ln>
              </a:rPr>
              <a:t>mad</a:t>
            </a:r>
          </a:p>
        </p:txBody>
      </p:sp>
      <p:sp>
        <p:nvSpPr>
          <p:cNvPr id="6" name="Rectangle 5"/>
          <p:cNvSpPr/>
          <p:nvPr/>
        </p:nvSpPr>
        <p:spPr>
          <a:xfrm>
            <a:off x="8949069" y="5079907"/>
            <a:ext cx="1071512" cy="584775"/>
          </a:xfrm>
          <a:prstGeom prst="rect">
            <a:avLst/>
          </a:prstGeom>
          <a:noFill/>
        </p:spPr>
        <p:txBody>
          <a:bodyPr wrap="none" lIns="91440" tIns="45720" rIns="91440" bIns="45720">
            <a:spAutoFit/>
          </a:bodyPr>
          <a:lstStyle/>
          <a:p>
            <a:pPr algn="ctr"/>
            <a:r>
              <a:rPr lang="en-US" sz="3200" dirty="0">
                <a:ln w="0"/>
                <a:effectLst>
                  <a:outerShdw blurRad="38100" dist="19050" dir="2700000" algn="tl" rotWithShape="0">
                    <a:schemeClr val="dk1">
                      <a:alpha val="40000"/>
                    </a:schemeClr>
                  </a:outerShdw>
                </a:effectLst>
              </a:rPr>
              <a:t>Jesus</a:t>
            </a:r>
            <a:endParaRPr lang="en-US" sz="4000" dirty="0">
              <a:ln w="0"/>
              <a:effectLst>
                <a:outerShdw blurRad="38100" dist="19050" dir="2700000" algn="tl" rotWithShape="0">
                  <a:schemeClr val="dk1">
                    <a:alpha val="40000"/>
                  </a:schemeClr>
                </a:outerShdw>
              </a:effectLst>
            </a:endParaRPr>
          </a:p>
        </p:txBody>
      </p:sp>
      <p:cxnSp>
        <p:nvCxnSpPr>
          <p:cNvPr id="7" name="Straight Connector 6">
            <a:extLst>
              <a:ext uri="{FF2B5EF4-FFF2-40B4-BE49-F238E27FC236}">
                <a16:creationId xmlns:a16="http://schemas.microsoft.com/office/drawing/2014/main" id="{5F37F0F5-2104-DD58-5C00-9D2D612E5902}"/>
              </a:ext>
            </a:extLst>
          </p:cNvPr>
          <p:cNvCxnSpPr/>
          <p:nvPr/>
        </p:nvCxnSpPr>
        <p:spPr>
          <a:xfrm>
            <a:off x="11963400" y="5202936"/>
            <a:ext cx="0" cy="11338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D8E97859-4F92-280D-E994-469BBB817589}"/>
              </a:ext>
            </a:extLst>
          </p:cNvPr>
          <p:cNvPicPr>
            <a:picLocks noChangeAspect="1"/>
          </p:cNvPicPr>
          <p:nvPr/>
        </p:nvPicPr>
        <p:blipFill>
          <a:blip r:embed="rId4">
            <a:extLst>
              <a:ext uri="{BEBA8EAE-BF5A-486C-A8C5-ECC9F3942E4B}">
                <a14:imgProps xmlns:a14="http://schemas.microsoft.com/office/drawing/2010/main">
                  <a14:imgLayer r:embed="rId5">
                    <a14:imgEffect>
                      <a14:artisticGlowDiffused/>
                    </a14:imgEffect>
                  </a14:imgLayer>
                </a14:imgProps>
              </a:ext>
            </a:extLst>
          </a:blip>
          <a:stretch>
            <a:fillRect/>
          </a:stretch>
        </p:blipFill>
        <p:spPr>
          <a:xfrm>
            <a:off x="3247848" y="3386753"/>
            <a:ext cx="5639608" cy="306560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1500"/>
                                  </p:stCondLst>
                                  <p:iterate type="lt">
                                    <p:tmPct val="12000"/>
                                  </p:iterate>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9" presetClass="entr" presetSubtype="0" fill="hold" nodeType="withEffect">
                                  <p:stCondLst>
                                    <p:cond delay="425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225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iterate type="lt">
                                    <p:tmPct val="12000"/>
                                  </p:iterate>
                                  <p:childTnLst>
                                    <p:set>
                                      <p:cBhvr>
                                        <p:cTn id="17" dur="1" fill="hold">
                                          <p:stCondLst>
                                            <p:cond delay="0"/>
                                          </p:stCondLst>
                                        </p:cTn>
                                        <p:tgtEl>
                                          <p:spTgt spid="4">
                                            <p:txEl>
                                              <p:pRg st="2" end="2"/>
                                            </p:txEl>
                                          </p:spTgt>
                                        </p:tgtEl>
                                        <p:attrNameLst>
                                          <p:attrName>style.visibility</p:attrName>
                                        </p:attrNameLst>
                                      </p:cBhvr>
                                      <p:to>
                                        <p:strVal val="visible"/>
                                      </p:to>
                                    </p:set>
                                    <p:animEffect transition="in" filter="fade">
                                      <p:cBhvr>
                                        <p:cTn id="18" dur="500"/>
                                        <p:tgtEl>
                                          <p:spTgt spid="4">
                                            <p:txEl>
                                              <p:pRg st="2" end="2"/>
                                            </p:txEl>
                                          </p:spTgt>
                                        </p:tgtEl>
                                      </p:cBhvr>
                                    </p:animEffect>
                                  </p:childTnLst>
                                </p:cTn>
                              </p:par>
                              <p:par>
                                <p:cTn id="19" presetID="42" presetClass="entr" presetSubtype="0" fill="hold" nodeType="withEffect">
                                  <p:stCondLst>
                                    <p:cond delay="0"/>
                                  </p:stCondLst>
                                  <p:childTnLst>
                                    <p:set>
                                      <p:cBhvr>
                                        <p:cTn id="20" dur="1" fill="hold">
                                          <p:stCondLst>
                                            <p:cond delay="0"/>
                                          </p:stCondLst>
                                        </p:cTn>
                                        <p:tgtEl>
                                          <p:spTgt spid="87041"/>
                                        </p:tgtEl>
                                        <p:attrNameLst>
                                          <p:attrName>style.visibility</p:attrName>
                                        </p:attrNameLst>
                                      </p:cBhvr>
                                      <p:to>
                                        <p:strVal val="visible"/>
                                      </p:to>
                                    </p:set>
                                    <p:animEffect transition="in" filter="fade">
                                      <p:cBhvr>
                                        <p:cTn id="21" dur="1000"/>
                                        <p:tgtEl>
                                          <p:spTgt spid="87041"/>
                                        </p:tgtEl>
                                      </p:cBhvr>
                                    </p:animEffect>
                                    <p:anim calcmode="lin" valueType="num">
                                      <p:cBhvr>
                                        <p:cTn id="22" dur="1000" fill="hold"/>
                                        <p:tgtEl>
                                          <p:spTgt spid="87041"/>
                                        </p:tgtEl>
                                        <p:attrNameLst>
                                          <p:attrName>ppt_x</p:attrName>
                                        </p:attrNameLst>
                                      </p:cBhvr>
                                      <p:tavLst>
                                        <p:tav tm="0">
                                          <p:val>
                                            <p:strVal val="#ppt_x"/>
                                          </p:val>
                                        </p:tav>
                                        <p:tav tm="100000">
                                          <p:val>
                                            <p:strVal val="#ppt_x"/>
                                          </p:val>
                                        </p:tav>
                                      </p:tavLst>
                                    </p:anim>
                                    <p:anim calcmode="lin" valueType="num">
                                      <p:cBhvr>
                                        <p:cTn id="23" dur="1000" fill="hold"/>
                                        <p:tgtEl>
                                          <p:spTgt spid="87041"/>
                                        </p:tgtEl>
                                        <p:attrNameLst>
                                          <p:attrName>ppt_y</p:attrName>
                                        </p:attrNameLst>
                                      </p:cBhvr>
                                      <p:tavLst>
                                        <p:tav tm="0">
                                          <p:val>
                                            <p:strVal val="#ppt_y+.1"/>
                                          </p:val>
                                        </p:tav>
                                        <p:tav tm="100000">
                                          <p:val>
                                            <p:strVal val="#ppt_y"/>
                                          </p:val>
                                        </p:tav>
                                      </p:tavLst>
                                    </p:anim>
                                  </p:childTnLst>
                                </p:cTn>
                              </p:par>
                              <p:par>
                                <p:cTn id="24" presetID="10"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42" presetClass="entr" presetSubtype="0" fill="hold" grpId="0" nodeType="withEffect">
                                  <p:stCondLst>
                                    <p:cond delay="175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2000"/>
                                        <p:tgtEl>
                                          <p:spTgt spid="6"/>
                                        </p:tgtEl>
                                      </p:cBhvr>
                                    </p:animEffect>
                                    <p:anim calcmode="lin" valueType="num">
                                      <p:cBhvr>
                                        <p:cTn id="30" dur="2000" fill="hold"/>
                                        <p:tgtEl>
                                          <p:spTgt spid="6"/>
                                        </p:tgtEl>
                                        <p:attrNameLst>
                                          <p:attrName>ppt_x</p:attrName>
                                        </p:attrNameLst>
                                      </p:cBhvr>
                                      <p:tavLst>
                                        <p:tav tm="0">
                                          <p:val>
                                            <p:strVal val="#ppt_x"/>
                                          </p:val>
                                        </p:tav>
                                        <p:tav tm="100000">
                                          <p:val>
                                            <p:strVal val="#ppt_x"/>
                                          </p:val>
                                        </p:tav>
                                      </p:tavLst>
                                    </p:anim>
                                    <p:anim calcmode="lin" valueType="num">
                                      <p:cBhvr>
                                        <p:cTn id="31" dur="2000" fill="hold"/>
                                        <p:tgtEl>
                                          <p:spTgt spid="6"/>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425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500"/>
                                        <p:tgtEl>
                                          <p:spTgt spid="5"/>
                                        </p:tgtEl>
                                      </p:cBhvr>
                                    </p:animEffect>
                                    <p:anim calcmode="lin" valueType="num">
                                      <p:cBhvr>
                                        <p:cTn id="35" dur="1500" fill="hold"/>
                                        <p:tgtEl>
                                          <p:spTgt spid="5"/>
                                        </p:tgtEl>
                                        <p:attrNameLst>
                                          <p:attrName>ppt_x</p:attrName>
                                        </p:attrNameLst>
                                      </p:cBhvr>
                                      <p:tavLst>
                                        <p:tav tm="0">
                                          <p:val>
                                            <p:strVal val="#ppt_x"/>
                                          </p:val>
                                        </p:tav>
                                        <p:tav tm="100000">
                                          <p:val>
                                            <p:strVal val="#ppt_x"/>
                                          </p:val>
                                        </p:tav>
                                      </p:tavLst>
                                    </p:anim>
                                    <p:anim calcmode="lin" valueType="num">
                                      <p:cBhvr>
                                        <p:cTn id="36" dur="1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C33107-594B-CC19-8961-2B5C3DDAB162}"/>
              </a:ext>
            </a:extLst>
          </p:cNvPr>
          <p:cNvSpPr/>
          <p:nvPr/>
        </p:nvSpPr>
        <p:spPr>
          <a:xfrm>
            <a:off x="-457200" y="-228600"/>
            <a:ext cx="12725400" cy="76962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TextBox 3"/>
          <p:cNvSpPr txBox="1"/>
          <p:nvPr/>
        </p:nvSpPr>
        <p:spPr>
          <a:xfrm>
            <a:off x="365760" y="365760"/>
            <a:ext cx="11277600" cy="3349635"/>
          </a:xfrm>
          <a:prstGeom prst="rect">
            <a:avLst/>
          </a:prstGeom>
          <a:noFill/>
        </p:spPr>
        <p:txBody>
          <a:bodyPr wrap="square" rtlCol="0">
            <a:spAutoFit/>
          </a:bodyPr>
          <a:lstStyle/>
          <a:p>
            <a:pPr>
              <a:spcBef>
                <a:spcPts val="700"/>
              </a:spcBef>
              <a:spcAft>
                <a:spcPts val="700"/>
              </a:spcAft>
              <a:tabLst>
                <a:tab pos="509588" algn="l"/>
                <a:tab pos="1035050" algn="l"/>
              </a:tabLst>
            </a:pPr>
            <a:r>
              <a:rPr lang="en-US" sz="4000" dirty="0">
                <a:solidFill>
                  <a:schemeClr val="bg1"/>
                </a:solidFill>
                <a:effectLst>
                  <a:outerShdw blurRad="38100" dist="38100" dir="2700000" algn="tl">
                    <a:srgbClr val="000000">
                      <a:alpha val="43137"/>
                    </a:srgbClr>
                  </a:outerShdw>
                </a:effectLst>
              </a:rPr>
              <a:t>c.	Interestingly, while the Qur’an generally places 	Muhammad in a position of prominence, </a:t>
            </a:r>
          </a:p>
          <a:p>
            <a:pPr>
              <a:spcBef>
                <a:spcPts val="700"/>
              </a:spcBef>
              <a:spcAft>
                <a:spcPts val="700"/>
              </a:spcAft>
              <a:tabLst>
                <a:tab pos="509588" algn="l"/>
                <a:tab pos="1035050" algn="l"/>
              </a:tabLst>
            </a:pPr>
            <a:r>
              <a:rPr lang="en-US" sz="4000" dirty="0">
                <a:solidFill>
                  <a:schemeClr val="bg1"/>
                </a:solidFill>
                <a:effectLst>
                  <a:outerShdw blurRad="38100" dist="38100" dir="2700000" algn="tl">
                    <a:srgbClr val="000000">
                      <a:alpha val="43137"/>
                    </a:srgbClr>
                  </a:outerShdw>
                </a:effectLst>
              </a:rPr>
              <a:t>	several suras suggest that Jesus may have              	been more than a prophet—perhaps even          	holding a status </a:t>
            </a:r>
            <a:r>
              <a:rPr lang="en-US" sz="4000" b="1" dirty="0">
                <a:solidFill>
                  <a:schemeClr val="bg1"/>
                </a:solidFill>
                <a:effectLst>
                  <a:outerShdw blurRad="38100" dist="38100" dir="2700000" algn="tl">
                    <a:srgbClr val="000000">
                      <a:alpha val="43137"/>
                    </a:srgbClr>
                  </a:outerShdw>
                </a:effectLst>
              </a:rPr>
              <a:t>ABOVE</a:t>
            </a:r>
            <a:r>
              <a:rPr lang="en-US" sz="4000" dirty="0">
                <a:solidFill>
                  <a:schemeClr val="bg1"/>
                </a:solidFill>
                <a:effectLst>
                  <a:outerShdw blurRad="38100" dist="38100" dir="2700000" algn="tl">
                    <a:srgbClr val="000000">
                      <a:alpha val="43137"/>
                    </a:srgbClr>
                  </a:outerShdw>
                </a:effectLst>
              </a:rPr>
              <a:t> Muhammad.</a:t>
            </a:r>
            <a:endParaRPr lang="en-US" sz="4000" dirty="0">
              <a:solidFill>
                <a:schemeClr val="bg1"/>
              </a:solidFill>
              <a:effectLst>
                <a:outerShdw blurRad="38100" dist="38100" dir="2700000" algn="tl">
                  <a:srgbClr val="000000">
                    <a:alpha val="43137"/>
                  </a:srgbClr>
                </a:outerShdw>
              </a:effectLst>
              <a:latin typeface="+mj-lt"/>
            </a:endParaRPr>
          </a:p>
        </p:txBody>
      </p:sp>
      <p:pic>
        <p:nvPicPr>
          <p:cNvPr id="7" name="Picture 6">
            <a:extLst>
              <a:ext uri="{FF2B5EF4-FFF2-40B4-BE49-F238E27FC236}">
                <a16:creationId xmlns:a16="http://schemas.microsoft.com/office/drawing/2014/main" id="{0826146D-1E25-F3BD-141B-9448B8C32B09}"/>
              </a:ext>
            </a:extLst>
          </p:cNvPr>
          <p:cNvPicPr>
            <a:picLocks noChangeAspect="1"/>
          </p:cNvPicPr>
          <p:nvPr/>
        </p:nvPicPr>
        <p:blipFill>
          <a:blip r:embed="rId3"/>
          <a:stretch>
            <a:fillRect/>
          </a:stretch>
        </p:blipFill>
        <p:spPr>
          <a:xfrm>
            <a:off x="990600" y="4407457"/>
            <a:ext cx="10287000" cy="2362530"/>
          </a:xfrm>
          <a:prstGeom prst="rect">
            <a:avLst/>
          </a:prstGeom>
        </p:spPr>
      </p:pic>
      <p:sp>
        <p:nvSpPr>
          <p:cNvPr id="5" name="Rectangle 4"/>
          <p:cNvSpPr/>
          <p:nvPr/>
        </p:nvSpPr>
        <p:spPr>
          <a:xfrm>
            <a:off x="3962400" y="4038601"/>
            <a:ext cx="4267200" cy="830997"/>
          </a:xfrm>
          <a:prstGeom prst="rect">
            <a:avLst/>
          </a:prstGeom>
          <a:noFill/>
        </p:spPr>
        <p:txBody>
          <a:bodyPr wrap="square" lIns="91440" tIns="45720" rIns="91440" bIns="45720">
            <a:spAutoFit/>
          </a:bodyPr>
          <a:lstStyle/>
          <a:p>
            <a:pPr algn="ctr"/>
            <a:r>
              <a:rPr lang="en-US" sz="4800" b="1" dirty="0">
                <a:ln w="10541" cmpd="sng">
                  <a:solidFill>
                    <a:srgbClr val="7D7D7D">
                      <a:tint val="100000"/>
                      <a:shade val="100000"/>
                      <a:satMod val="110000"/>
                    </a:srgbClr>
                  </a:solidFill>
                  <a:prstDash val="solid"/>
                </a:ln>
                <a:solidFill>
                  <a:schemeClr val="bg1"/>
                </a:solidFill>
              </a:rPr>
              <a:t>Muhammad</a:t>
            </a:r>
          </a:p>
        </p:txBody>
      </p:sp>
      <p:sp>
        <p:nvSpPr>
          <p:cNvPr id="6" name="Rectangle 5"/>
          <p:cNvSpPr/>
          <p:nvPr/>
        </p:nvSpPr>
        <p:spPr>
          <a:xfrm>
            <a:off x="2439184" y="4682698"/>
            <a:ext cx="1510926" cy="830997"/>
          </a:xfrm>
          <a:prstGeom prst="rect">
            <a:avLst/>
          </a:prstGeom>
          <a:noFill/>
        </p:spPr>
        <p:txBody>
          <a:bodyPr wrap="none" lIns="91440" tIns="45720" rIns="91440" bIns="45720">
            <a:spAutoFit/>
          </a:bodyPr>
          <a:lstStyle/>
          <a:p>
            <a:pPr algn="ctr"/>
            <a:r>
              <a:rPr lang="en-US" sz="4800" dirty="0">
                <a:ln w="0"/>
                <a:solidFill>
                  <a:schemeClr val="bg1"/>
                </a:solidFill>
                <a:effectLst>
                  <a:outerShdw blurRad="38100" dist="19050" dir="2700000" algn="tl" rotWithShape="0">
                    <a:schemeClr val="dk1">
                      <a:alpha val="40000"/>
                    </a:schemeClr>
                  </a:outerShdw>
                </a:effectLst>
              </a:rPr>
              <a:t>Jesus</a:t>
            </a:r>
            <a:endParaRPr lang="en-US" sz="4000" b="1" dirty="0">
              <a:ln w="18415" cmpd="sng">
                <a:solidFill>
                  <a:srgbClr val="FFFFFF"/>
                </a:solidFill>
                <a:prstDash val="solid"/>
              </a:ln>
              <a:solidFill>
                <a:schemeClr val="bg1"/>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subTnLst>
                                    <p:animClr clrSpc="rgb" dir="cw">
                                      <p:cBhvr override="childStyle">
                                        <p:cTn dur="1" fill="hold" display="0" masterRel="nextClick" afterEffect="1"/>
                                        <p:tgtEl>
                                          <p:spTgt spid="4">
                                            <p:txEl>
                                              <p:pRg st="0" end="0"/>
                                            </p:txEl>
                                          </p:spTgt>
                                        </p:tgtEl>
                                        <p:attrNameLst>
                                          <p:attrName>ppt_c</p:attrName>
                                        </p:attrNameLst>
                                      </p:cBhvr>
                                      <p:to>
                                        <a:srgbClr val="B2B2B2"/>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63" presetClass="path" presetSubtype="0" accel="50000" decel="50000" fill="hold" grpId="0" nodeType="withEffect">
                                  <p:stCondLst>
                                    <p:cond delay="1000"/>
                                  </p:stCondLst>
                                  <p:childTnLst>
                                    <p:animMotion origin="layout" path="M 8.33333E-7 2.96296E-6 L 0.24987 -0.11806 " pathEditMode="relative" rAng="0" ptsTypes="AA">
                                      <p:cBhvr>
                                        <p:cTn id="14" dur="2250" fill="hold"/>
                                        <p:tgtEl>
                                          <p:spTgt spid="6"/>
                                        </p:tgtEl>
                                        <p:attrNameLst>
                                          <p:attrName>ppt_x</p:attrName>
                                          <p:attrName>ppt_y</p:attrName>
                                        </p:attrNameLst>
                                      </p:cBhvr>
                                      <p:rCtr x="12487" y="-5903"/>
                                    </p:animMotion>
                                  </p:childTnLst>
                                </p:cTn>
                              </p:par>
                              <p:par>
                                <p:cTn id="15" presetID="42" presetClass="path" presetSubtype="0" accel="50000" decel="50000" fill="hold" grpId="0" nodeType="withEffect">
                                  <p:stCondLst>
                                    <p:cond delay="1000"/>
                                  </p:stCondLst>
                                  <p:childTnLst>
                                    <p:animMotion origin="layout" path="M -0.01649 0.02936 L -0.26649 0.09526 " pathEditMode="relative" rAng="0" ptsTypes="AA">
                                      <p:cBhvr>
                                        <p:cTn id="16" dur="2250" fill="hold"/>
                                        <p:tgtEl>
                                          <p:spTgt spid="5"/>
                                        </p:tgtEl>
                                        <p:attrNameLst>
                                          <p:attrName>ppt_x</p:attrName>
                                          <p:attrName>ppt_y</p:attrName>
                                        </p:attrNameLst>
                                      </p:cBhvr>
                                      <p:rCtr x="-12500" y="3300"/>
                                    </p:animMotion>
                                  </p:childTnLst>
                                </p:cTn>
                              </p:par>
                              <p:par>
                                <p:cTn id="17" presetID="6" presetClass="emph" presetSubtype="0" fill="hold" grpId="1" nodeType="withEffect">
                                  <p:stCondLst>
                                    <p:cond delay="1250"/>
                                  </p:stCondLst>
                                  <p:childTnLst>
                                    <p:animScale>
                                      <p:cBhvr>
                                        <p:cTn id="18" dur="2000" fill="hold"/>
                                        <p:tgtEl>
                                          <p:spTgt spid="5"/>
                                        </p:tgtEl>
                                      </p:cBhvr>
                                      <p:by x="75000" y="75000"/>
                                    </p:animScale>
                                  </p:childTnLst>
                                </p:cTn>
                              </p:par>
                              <p:par>
                                <p:cTn id="19" presetID="6" presetClass="emph" presetSubtype="0" fill="hold" grpId="1" nodeType="withEffect">
                                  <p:stCondLst>
                                    <p:cond delay="1250"/>
                                  </p:stCondLst>
                                  <p:childTnLst>
                                    <p:animScale>
                                      <p:cBhvr>
                                        <p:cTn id="20" dur="2000" fill="hold"/>
                                        <p:tgtEl>
                                          <p:spTgt spid="6"/>
                                        </p:tgtEl>
                                      </p:cBhvr>
                                      <p:by x="135000" y="13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B24200F-805F-4F1E-FD4C-791084034E18}"/>
              </a:ext>
            </a:extLst>
          </p:cNvPr>
          <p:cNvSpPr/>
          <p:nvPr/>
        </p:nvSpPr>
        <p:spPr>
          <a:xfrm>
            <a:off x="-365760" y="-304800"/>
            <a:ext cx="13091160" cy="75438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aphicFrame>
        <p:nvGraphicFramePr>
          <p:cNvPr id="2" name="Table 1">
            <a:extLst>
              <a:ext uri="{FF2B5EF4-FFF2-40B4-BE49-F238E27FC236}">
                <a16:creationId xmlns:a16="http://schemas.microsoft.com/office/drawing/2014/main" id="{8435ACC3-6F53-3596-DFE6-B1FFB462671A}"/>
              </a:ext>
            </a:extLst>
          </p:cNvPr>
          <p:cNvGraphicFramePr>
            <a:graphicFrameLocks noGrp="1"/>
          </p:cNvGraphicFramePr>
          <p:nvPr>
            <p:extLst>
              <p:ext uri="{D42A27DB-BD31-4B8C-83A1-F6EECF244321}">
                <p14:modId xmlns:p14="http://schemas.microsoft.com/office/powerpoint/2010/main" val="751925516"/>
              </p:ext>
            </p:extLst>
          </p:nvPr>
        </p:nvGraphicFramePr>
        <p:xfrm>
          <a:off x="76200" y="152400"/>
          <a:ext cx="12039600" cy="6568440"/>
        </p:xfrm>
        <a:graphic>
          <a:graphicData uri="http://schemas.openxmlformats.org/drawingml/2006/table">
            <a:tbl>
              <a:tblPr firstRow="1" bandRow="1">
                <a:tableStyleId>{073A0DAA-6AF3-43AB-8588-CEC1D06C72B9}</a:tableStyleId>
              </a:tblPr>
              <a:tblGrid>
                <a:gridCol w="1371600">
                  <a:extLst>
                    <a:ext uri="{9D8B030D-6E8A-4147-A177-3AD203B41FA5}">
                      <a16:colId xmlns:a16="http://schemas.microsoft.com/office/drawing/2014/main" val="281664138"/>
                    </a:ext>
                  </a:extLst>
                </a:gridCol>
                <a:gridCol w="5257800">
                  <a:extLst>
                    <a:ext uri="{9D8B030D-6E8A-4147-A177-3AD203B41FA5}">
                      <a16:colId xmlns:a16="http://schemas.microsoft.com/office/drawing/2014/main" val="3610530147"/>
                    </a:ext>
                  </a:extLst>
                </a:gridCol>
                <a:gridCol w="5410200">
                  <a:extLst>
                    <a:ext uri="{9D8B030D-6E8A-4147-A177-3AD203B41FA5}">
                      <a16:colId xmlns:a16="http://schemas.microsoft.com/office/drawing/2014/main" val="3816672975"/>
                    </a:ext>
                  </a:extLst>
                </a:gridCol>
              </a:tblGrid>
              <a:tr h="707652">
                <a:tc>
                  <a:txBody>
                    <a:bodyPr/>
                    <a:lstStyle/>
                    <a:p>
                      <a:endParaRPr lang="en-US"/>
                    </a:p>
                  </a:txBody>
                  <a:tcP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13573695"/>
                  </a:ext>
                </a:extLst>
              </a:tr>
              <a:tr h="1502148">
                <a:tc>
                  <a:txBody>
                    <a:bodyPr/>
                    <a:lstStyle/>
                    <a:p>
                      <a:endParaRPr lang="en-US" dirty="0"/>
                    </a:p>
                  </a:txBody>
                  <a:tcP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68115450"/>
                  </a:ext>
                </a:extLst>
              </a:tr>
              <a:tr h="2960874">
                <a:tc>
                  <a:txBody>
                    <a:bodyPr/>
                    <a:lstStyle/>
                    <a:p>
                      <a:endParaRPr lang="en-US"/>
                    </a:p>
                  </a:txBody>
                  <a:tcP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sz="2800" dirty="0"/>
                    </a:p>
                    <a:p>
                      <a:endParaRPr lang="en-US" dirty="0"/>
                    </a:p>
                  </a:txBody>
                  <a:tcP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18308883"/>
                  </a:ext>
                </a:extLst>
              </a:tr>
            </a:tbl>
          </a:graphicData>
        </a:graphic>
      </p:graphicFrame>
      <p:sp>
        <p:nvSpPr>
          <p:cNvPr id="5" name="Rectangle 4">
            <a:extLst>
              <a:ext uri="{FF2B5EF4-FFF2-40B4-BE49-F238E27FC236}">
                <a16:creationId xmlns:a16="http://schemas.microsoft.com/office/drawing/2014/main" id="{40464194-B3F1-5BCD-F362-D38828A5BE67}"/>
              </a:ext>
            </a:extLst>
          </p:cNvPr>
          <p:cNvSpPr/>
          <p:nvPr/>
        </p:nvSpPr>
        <p:spPr>
          <a:xfrm>
            <a:off x="1371600" y="155448"/>
            <a:ext cx="5280302" cy="707886"/>
          </a:xfrm>
          <a:prstGeom prst="rect">
            <a:avLst/>
          </a:prstGeom>
          <a:noFill/>
        </p:spPr>
        <p:txBody>
          <a:bodyPr wrap="square" lIns="91440" tIns="45720" rIns="91440" bIns="45720">
            <a:spAutoFit/>
          </a:bodyPr>
          <a:lstStyle/>
          <a:p>
            <a:pPr algn="ctr"/>
            <a:r>
              <a:rPr lang="en-US" sz="4000" b="0" cap="none" spc="0" dirty="0">
                <a:ln w="0"/>
                <a:solidFill>
                  <a:schemeClr val="tx1"/>
                </a:solidFill>
                <a:effectLst>
                  <a:outerShdw blurRad="38100" dist="19050" dir="2700000" algn="tl" rotWithShape="0">
                    <a:schemeClr val="dk1">
                      <a:alpha val="40000"/>
                    </a:schemeClr>
                  </a:outerShdw>
                </a:effectLst>
              </a:rPr>
              <a:t>Performed miracles?</a:t>
            </a:r>
          </a:p>
        </p:txBody>
      </p:sp>
      <p:sp>
        <p:nvSpPr>
          <p:cNvPr id="6" name="Rectangle 5">
            <a:extLst>
              <a:ext uri="{FF2B5EF4-FFF2-40B4-BE49-F238E27FC236}">
                <a16:creationId xmlns:a16="http://schemas.microsoft.com/office/drawing/2014/main" id="{7EE9D9B4-0271-5E0A-DE0C-E2140E493B8E}"/>
              </a:ext>
            </a:extLst>
          </p:cNvPr>
          <p:cNvSpPr/>
          <p:nvPr/>
        </p:nvSpPr>
        <p:spPr>
          <a:xfrm>
            <a:off x="100584" y="943034"/>
            <a:ext cx="1371600" cy="1323439"/>
          </a:xfrm>
          <a:prstGeom prst="rect">
            <a:avLst/>
          </a:prstGeom>
          <a:noFill/>
        </p:spPr>
        <p:txBody>
          <a:bodyPr wrap="square" lIns="91440" tIns="45720" rIns="91440" bIns="45720">
            <a:spAutoFit/>
          </a:bodyPr>
          <a:lstStyle/>
          <a:p>
            <a:pPr algn="r"/>
            <a:r>
              <a:rPr lang="en-US" sz="4000" b="0" cap="none" spc="0" dirty="0">
                <a:ln w="0"/>
                <a:solidFill>
                  <a:schemeClr val="tx1"/>
                </a:solidFill>
                <a:effectLst>
                  <a:outerShdw blurRad="38100" dist="19050" dir="2700000" algn="tl" rotWithShape="0">
                    <a:schemeClr val="dk1">
                      <a:alpha val="40000"/>
                    </a:schemeClr>
                  </a:outerShdw>
                </a:effectLst>
                <a:highlight>
                  <a:srgbClr val="010A13"/>
                </a:highlight>
              </a:rPr>
              <a:t>JE-</a:t>
            </a:r>
            <a:r>
              <a:rPr lang="en-US" sz="4000" b="0" cap="none" spc="0" dirty="0">
                <a:ln w="0"/>
                <a:solidFill>
                  <a:schemeClr val="tx1"/>
                </a:solidFill>
                <a:effectLst>
                  <a:outerShdw blurRad="38100" dist="19050" dir="2700000" algn="tl" rotWithShape="0">
                    <a:schemeClr val="dk1">
                      <a:alpha val="40000"/>
                    </a:schemeClr>
                  </a:outerShdw>
                </a:effectLst>
              </a:rPr>
              <a:t> </a:t>
            </a:r>
            <a:r>
              <a:rPr lang="en-US" sz="4000" b="0" cap="none" spc="0" dirty="0">
                <a:ln w="0"/>
                <a:solidFill>
                  <a:schemeClr val="tx1"/>
                </a:solidFill>
                <a:effectLst>
                  <a:outerShdw blurRad="38100" dist="19050" dir="2700000" algn="tl" rotWithShape="0">
                    <a:schemeClr val="dk1">
                      <a:alpha val="40000"/>
                    </a:schemeClr>
                  </a:outerShdw>
                </a:effectLst>
                <a:highlight>
                  <a:srgbClr val="010A13"/>
                </a:highlight>
              </a:rPr>
              <a:t>SUS</a:t>
            </a:r>
          </a:p>
        </p:txBody>
      </p:sp>
      <p:sp>
        <p:nvSpPr>
          <p:cNvPr id="7" name="Rectangle 6">
            <a:extLst>
              <a:ext uri="{FF2B5EF4-FFF2-40B4-BE49-F238E27FC236}">
                <a16:creationId xmlns:a16="http://schemas.microsoft.com/office/drawing/2014/main" id="{5FB3ED09-D85F-4317-BF7C-633221961218}"/>
              </a:ext>
            </a:extLst>
          </p:cNvPr>
          <p:cNvSpPr/>
          <p:nvPr/>
        </p:nvSpPr>
        <p:spPr>
          <a:xfrm>
            <a:off x="-274320" y="2637029"/>
            <a:ext cx="1745338" cy="1754326"/>
          </a:xfrm>
          <a:prstGeom prst="rect">
            <a:avLst/>
          </a:prstGeom>
          <a:noFill/>
        </p:spPr>
        <p:txBody>
          <a:bodyPr wrap="square" lIns="91440" tIns="45720" rIns="91440" bIns="45720">
            <a:spAutoFit/>
          </a:bodyPr>
          <a:lstStyle/>
          <a:p>
            <a:pPr algn="r">
              <a:lnSpc>
                <a:spcPct val="90000"/>
              </a:lnSpc>
            </a:pPr>
            <a:r>
              <a:rPr lang="en-US" sz="4000" b="0" cap="none" spc="0" dirty="0">
                <a:ln w="0"/>
                <a:solidFill>
                  <a:schemeClr val="tx1"/>
                </a:solidFill>
                <a:effectLst>
                  <a:outerShdw blurRad="38100" dist="19050" dir="2700000" algn="tl" rotWithShape="0">
                    <a:schemeClr val="dk1">
                      <a:alpha val="40000"/>
                    </a:schemeClr>
                  </a:outerShdw>
                </a:effectLst>
                <a:highlight>
                  <a:srgbClr val="010A13"/>
                </a:highlight>
              </a:rPr>
              <a:t>Mo-</a:t>
            </a:r>
          </a:p>
          <a:p>
            <a:pPr algn="r">
              <a:lnSpc>
                <a:spcPct val="90000"/>
              </a:lnSpc>
            </a:pPr>
            <a:r>
              <a:rPr lang="en-US" sz="4000" dirty="0">
                <a:ln w="0"/>
                <a:effectLst>
                  <a:outerShdw blurRad="38100" dist="19050" dir="2700000" algn="tl" rotWithShape="0">
                    <a:schemeClr val="dk1">
                      <a:alpha val="40000"/>
                    </a:schemeClr>
                  </a:outerShdw>
                </a:effectLst>
                <a:highlight>
                  <a:srgbClr val="010A13"/>
                </a:highlight>
              </a:rPr>
              <a:t>h</a:t>
            </a:r>
            <a:r>
              <a:rPr lang="en-US" sz="4000" b="0" cap="none" spc="0" dirty="0">
                <a:ln w="0"/>
                <a:solidFill>
                  <a:schemeClr val="tx1"/>
                </a:solidFill>
                <a:effectLst>
                  <a:outerShdw blurRad="38100" dist="19050" dir="2700000" algn="tl" rotWithShape="0">
                    <a:schemeClr val="dk1">
                      <a:alpha val="40000"/>
                    </a:schemeClr>
                  </a:outerShdw>
                </a:effectLst>
                <a:highlight>
                  <a:srgbClr val="010A13"/>
                </a:highlight>
              </a:rPr>
              <a:t>am-</a:t>
            </a:r>
          </a:p>
          <a:p>
            <a:pPr algn="r">
              <a:lnSpc>
                <a:spcPct val="90000"/>
              </a:lnSpc>
            </a:pPr>
            <a:r>
              <a:rPr lang="en-US" sz="4000" b="0" cap="none" spc="0" dirty="0">
                <a:ln w="0"/>
                <a:solidFill>
                  <a:schemeClr val="tx1"/>
                </a:solidFill>
                <a:effectLst>
                  <a:outerShdw blurRad="38100" dist="19050" dir="2700000" algn="tl" rotWithShape="0">
                    <a:schemeClr val="dk1">
                      <a:alpha val="40000"/>
                    </a:schemeClr>
                  </a:outerShdw>
                </a:effectLst>
                <a:highlight>
                  <a:srgbClr val="010A13"/>
                </a:highlight>
              </a:rPr>
              <a:t>med</a:t>
            </a:r>
            <a:endParaRPr lang="en-US" sz="4400" b="0" cap="none" spc="0" dirty="0">
              <a:ln w="0"/>
              <a:solidFill>
                <a:schemeClr val="tx1"/>
              </a:solidFill>
              <a:effectLst>
                <a:outerShdw blurRad="38100" dist="19050" dir="2700000" algn="tl" rotWithShape="0">
                  <a:schemeClr val="dk1">
                    <a:alpha val="40000"/>
                  </a:schemeClr>
                </a:outerShdw>
              </a:effectLst>
              <a:highlight>
                <a:srgbClr val="010A13"/>
              </a:highlight>
            </a:endParaRPr>
          </a:p>
        </p:txBody>
      </p:sp>
      <p:sp>
        <p:nvSpPr>
          <p:cNvPr id="8" name="TextBox 7">
            <a:extLst>
              <a:ext uri="{FF2B5EF4-FFF2-40B4-BE49-F238E27FC236}">
                <a16:creationId xmlns:a16="http://schemas.microsoft.com/office/drawing/2014/main" id="{9F080FCC-D340-7BDA-3128-F83F4FDFDDD8}"/>
              </a:ext>
            </a:extLst>
          </p:cNvPr>
          <p:cNvSpPr txBox="1"/>
          <p:nvPr/>
        </p:nvSpPr>
        <p:spPr>
          <a:xfrm>
            <a:off x="1554480" y="1188720"/>
            <a:ext cx="1371600" cy="769441"/>
          </a:xfrm>
          <a:prstGeom prst="rect">
            <a:avLst/>
          </a:prstGeom>
          <a:noFill/>
        </p:spPr>
        <p:txBody>
          <a:bodyPr wrap="square" rtlCol="0">
            <a:spAutoFit/>
          </a:bodyPr>
          <a:lstStyle/>
          <a:p>
            <a:r>
              <a:rPr lang="en-US" sz="4400" b="1" dirty="0">
                <a:effectLst>
                  <a:outerShdw blurRad="38100" dist="38100" dir="2700000" algn="tl">
                    <a:srgbClr val="000000">
                      <a:alpha val="43137"/>
                    </a:srgbClr>
                  </a:outerShdw>
                </a:effectLst>
                <a:highlight>
                  <a:srgbClr val="FF0000"/>
                </a:highlight>
              </a:rPr>
              <a:t>YES</a:t>
            </a:r>
            <a:endParaRPr lang="en-US" b="1" dirty="0">
              <a:effectLst>
                <a:outerShdw blurRad="38100" dist="38100" dir="2700000" algn="tl">
                  <a:srgbClr val="000000">
                    <a:alpha val="43137"/>
                  </a:srgbClr>
                </a:outerShdw>
              </a:effectLst>
              <a:highlight>
                <a:srgbClr val="FF0000"/>
              </a:highlight>
            </a:endParaRPr>
          </a:p>
        </p:txBody>
      </p:sp>
      <p:sp>
        <p:nvSpPr>
          <p:cNvPr id="9" name="TextBox 8">
            <a:extLst>
              <a:ext uri="{FF2B5EF4-FFF2-40B4-BE49-F238E27FC236}">
                <a16:creationId xmlns:a16="http://schemas.microsoft.com/office/drawing/2014/main" id="{0971446A-EF59-5FB0-68F7-0EB81A585EF4}"/>
              </a:ext>
            </a:extLst>
          </p:cNvPr>
          <p:cNvSpPr txBox="1"/>
          <p:nvPr/>
        </p:nvSpPr>
        <p:spPr>
          <a:xfrm>
            <a:off x="1554480" y="2504579"/>
            <a:ext cx="5178654" cy="4462760"/>
          </a:xfrm>
          <a:prstGeom prst="rect">
            <a:avLst/>
          </a:prstGeom>
          <a:noFill/>
        </p:spPr>
        <p:txBody>
          <a:bodyPr wrap="square" rtlCol="0">
            <a:spAutoFit/>
          </a:bodyPr>
          <a:lstStyle/>
          <a:p>
            <a:pPr marL="514350" indent="-514350">
              <a:lnSpc>
                <a:spcPct val="95000"/>
              </a:lnSpc>
              <a:tabLst>
                <a:tab pos="749300" algn="l"/>
                <a:tab pos="1319213" algn="l"/>
              </a:tabLst>
            </a:pPr>
            <a:r>
              <a:rPr lang="en-US" sz="3600" baseline="30000" dirty="0">
                <a:solidFill>
                  <a:schemeClr val="bg1"/>
                </a:solidFill>
              </a:rPr>
              <a:t> 		     Sura 29:49  </a:t>
            </a:r>
            <a:r>
              <a:rPr lang="en-US" sz="4000" dirty="0">
                <a:solidFill>
                  <a:schemeClr val="bg1"/>
                </a:solidFill>
              </a:rPr>
              <a:t>They say, </a:t>
            </a:r>
          </a:p>
          <a:p>
            <a:pPr marL="514350" indent="-514350">
              <a:lnSpc>
                <a:spcPct val="95000"/>
              </a:lnSpc>
              <a:tabLst>
                <a:tab pos="749300" algn="l"/>
                <a:tab pos="1319213" algn="l"/>
              </a:tabLst>
            </a:pPr>
            <a:r>
              <a:rPr lang="en-US" sz="4000" dirty="0">
                <a:solidFill>
                  <a:schemeClr val="bg1"/>
                </a:solidFill>
              </a:rPr>
              <a:t>“Why has no sign  </a:t>
            </a:r>
          </a:p>
          <a:p>
            <a:pPr marL="514350" indent="-514350">
              <a:lnSpc>
                <a:spcPct val="95000"/>
              </a:lnSpc>
              <a:tabLst>
                <a:tab pos="749300" algn="l"/>
                <a:tab pos="1319213" algn="l"/>
              </a:tabLst>
            </a:pPr>
            <a:r>
              <a:rPr lang="en-US" sz="4000" dirty="0">
                <a:solidFill>
                  <a:schemeClr val="bg1"/>
                </a:solidFill>
              </a:rPr>
              <a:t>been given him by this </a:t>
            </a:r>
          </a:p>
          <a:p>
            <a:pPr marL="514350" indent="-514350">
              <a:lnSpc>
                <a:spcPct val="95000"/>
              </a:lnSpc>
              <a:tabLst>
                <a:tab pos="749300" algn="l"/>
                <a:tab pos="1319213" algn="l"/>
              </a:tabLst>
            </a:pPr>
            <a:r>
              <a:rPr lang="en-US" sz="4000" dirty="0">
                <a:solidFill>
                  <a:schemeClr val="bg1"/>
                </a:solidFill>
              </a:rPr>
              <a:t>Lord?” Say: “Signs are </a:t>
            </a:r>
          </a:p>
          <a:p>
            <a:pPr marL="514350" indent="-514350">
              <a:lnSpc>
                <a:spcPct val="95000"/>
              </a:lnSpc>
              <a:tabLst>
                <a:tab pos="749300" algn="l"/>
                <a:tab pos="1319213" algn="l"/>
              </a:tabLst>
            </a:pPr>
            <a:r>
              <a:rPr lang="en-US" sz="4000" dirty="0">
                <a:solidFill>
                  <a:schemeClr val="bg1"/>
                </a:solidFill>
              </a:rPr>
              <a:t>in the hands of Allah.  </a:t>
            </a:r>
          </a:p>
          <a:p>
            <a:pPr marL="514350" indent="-514350">
              <a:lnSpc>
                <a:spcPct val="95000"/>
              </a:lnSpc>
              <a:tabLst>
                <a:tab pos="749300" algn="l"/>
                <a:tab pos="1319213" algn="l"/>
              </a:tabLst>
            </a:pPr>
            <a:r>
              <a:rPr lang="en-US" sz="4000" dirty="0">
                <a:solidFill>
                  <a:schemeClr val="bg1"/>
                </a:solidFill>
              </a:rPr>
              <a:t>My mission is only to </a:t>
            </a:r>
          </a:p>
          <a:p>
            <a:pPr marL="514350" indent="-514350">
              <a:lnSpc>
                <a:spcPct val="95000"/>
              </a:lnSpc>
              <a:tabLst>
                <a:tab pos="749300" algn="l"/>
                <a:tab pos="1319213" algn="l"/>
              </a:tabLst>
            </a:pPr>
            <a:r>
              <a:rPr lang="en-US" sz="4000" dirty="0">
                <a:solidFill>
                  <a:schemeClr val="bg1"/>
                </a:solidFill>
              </a:rPr>
              <a:t>give plain warning.”</a:t>
            </a:r>
          </a:p>
          <a:p>
            <a:endParaRPr lang="en-US" dirty="0"/>
          </a:p>
        </p:txBody>
      </p:sp>
      <p:sp>
        <p:nvSpPr>
          <p:cNvPr id="10" name="TextBox 9">
            <a:extLst>
              <a:ext uri="{FF2B5EF4-FFF2-40B4-BE49-F238E27FC236}">
                <a16:creationId xmlns:a16="http://schemas.microsoft.com/office/drawing/2014/main" id="{504B3CD1-FD72-E1DD-7DC4-1C628A828A8B}"/>
              </a:ext>
            </a:extLst>
          </p:cNvPr>
          <p:cNvSpPr txBox="1"/>
          <p:nvPr/>
        </p:nvSpPr>
        <p:spPr>
          <a:xfrm>
            <a:off x="1554480" y="2407359"/>
            <a:ext cx="1371600" cy="769441"/>
          </a:xfrm>
          <a:prstGeom prst="rect">
            <a:avLst/>
          </a:prstGeom>
          <a:noFill/>
        </p:spPr>
        <p:txBody>
          <a:bodyPr wrap="square" rtlCol="0">
            <a:spAutoFit/>
          </a:bodyPr>
          <a:lstStyle/>
          <a:p>
            <a:r>
              <a:rPr lang="en-US" sz="4400" b="1" dirty="0">
                <a:effectLst>
                  <a:outerShdw blurRad="38100" dist="38100" dir="2700000" algn="tl">
                    <a:srgbClr val="000000">
                      <a:alpha val="43137"/>
                    </a:srgbClr>
                  </a:outerShdw>
                </a:effectLst>
                <a:highlight>
                  <a:srgbClr val="0000FF"/>
                </a:highlight>
              </a:rPr>
              <a:t>NO</a:t>
            </a:r>
            <a:endParaRPr lang="en-US" b="1" dirty="0">
              <a:effectLst>
                <a:outerShdw blurRad="38100" dist="38100" dir="2700000" algn="tl">
                  <a:srgbClr val="000000">
                    <a:alpha val="43137"/>
                  </a:srgbClr>
                </a:outerShdw>
              </a:effectLst>
              <a:highlight>
                <a:srgbClr val="0000FF"/>
              </a:highlight>
            </a:endParaRPr>
          </a:p>
        </p:txBody>
      </p:sp>
      <p:sp>
        <p:nvSpPr>
          <p:cNvPr id="11" name="Rectangle 10">
            <a:extLst>
              <a:ext uri="{FF2B5EF4-FFF2-40B4-BE49-F238E27FC236}">
                <a16:creationId xmlns:a16="http://schemas.microsoft.com/office/drawing/2014/main" id="{AE82529D-9218-8526-0D07-518ECF28E84C}"/>
              </a:ext>
            </a:extLst>
          </p:cNvPr>
          <p:cNvSpPr/>
          <p:nvPr/>
        </p:nvSpPr>
        <p:spPr>
          <a:xfrm>
            <a:off x="6553200" y="157949"/>
            <a:ext cx="5562600" cy="707886"/>
          </a:xfrm>
          <a:prstGeom prst="rect">
            <a:avLst/>
          </a:prstGeom>
          <a:noFill/>
        </p:spPr>
        <p:txBody>
          <a:bodyPr wrap="square" lIns="91440" tIns="45720" rIns="91440" bIns="45720">
            <a:spAutoFit/>
          </a:bodyPr>
          <a:lstStyle/>
          <a:p>
            <a:pPr algn="ctr"/>
            <a:r>
              <a:rPr lang="en-US" sz="4000" dirty="0">
                <a:ln w="0"/>
                <a:effectLst>
                  <a:outerShdw blurRad="38100" dist="19050" dir="2700000" algn="tl" rotWithShape="0">
                    <a:schemeClr val="dk1">
                      <a:alpha val="40000"/>
                    </a:schemeClr>
                  </a:outerShdw>
                </a:effectLst>
              </a:rPr>
              <a:t>Faultless?</a:t>
            </a:r>
            <a:endParaRPr lang="en-US" sz="4000" b="0" cap="none" spc="0" dirty="0">
              <a:ln w="0"/>
              <a:solidFill>
                <a:schemeClr val="tx1"/>
              </a:solidFill>
              <a:effectLst>
                <a:outerShdw blurRad="38100" dist="19050" dir="2700000" algn="tl" rotWithShape="0">
                  <a:schemeClr val="dk1">
                    <a:alpha val="40000"/>
                  </a:schemeClr>
                </a:outerShdw>
              </a:effectLst>
            </a:endParaRPr>
          </a:p>
        </p:txBody>
      </p:sp>
      <p:sp>
        <p:nvSpPr>
          <p:cNvPr id="12" name="TextBox 11">
            <a:extLst>
              <a:ext uri="{FF2B5EF4-FFF2-40B4-BE49-F238E27FC236}">
                <a16:creationId xmlns:a16="http://schemas.microsoft.com/office/drawing/2014/main" id="{9E6EA587-F803-503E-2652-3269C47F63B4}"/>
              </a:ext>
            </a:extLst>
          </p:cNvPr>
          <p:cNvSpPr txBox="1"/>
          <p:nvPr/>
        </p:nvSpPr>
        <p:spPr>
          <a:xfrm>
            <a:off x="6839712" y="1188720"/>
            <a:ext cx="1371600" cy="769441"/>
          </a:xfrm>
          <a:prstGeom prst="rect">
            <a:avLst/>
          </a:prstGeom>
          <a:noFill/>
        </p:spPr>
        <p:txBody>
          <a:bodyPr wrap="square" rtlCol="0">
            <a:spAutoFit/>
          </a:bodyPr>
          <a:lstStyle/>
          <a:p>
            <a:r>
              <a:rPr lang="en-US" sz="4400" b="1" dirty="0">
                <a:effectLst>
                  <a:outerShdw blurRad="38100" dist="38100" dir="2700000" algn="tl">
                    <a:srgbClr val="000000">
                      <a:alpha val="43137"/>
                    </a:srgbClr>
                  </a:outerShdw>
                </a:effectLst>
                <a:highlight>
                  <a:srgbClr val="FF0000"/>
                </a:highlight>
              </a:rPr>
              <a:t>YES</a:t>
            </a:r>
            <a:endParaRPr lang="en-US" b="1" dirty="0">
              <a:effectLst>
                <a:outerShdw blurRad="38100" dist="38100" dir="2700000" algn="tl">
                  <a:srgbClr val="000000">
                    <a:alpha val="43137"/>
                  </a:srgbClr>
                </a:outerShdw>
              </a:effectLst>
              <a:highlight>
                <a:srgbClr val="FF0000"/>
              </a:highlight>
            </a:endParaRPr>
          </a:p>
        </p:txBody>
      </p:sp>
      <p:pic>
        <p:nvPicPr>
          <p:cNvPr id="15" name="Picture 14">
            <a:extLst>
              <a:ext uri="{FF2B5EF4-FFF2-40B4-BE49-F238E27FC236}">
                <a16:creationId xmlns:a16="http://schemas.microsoft.com/office/drawing/2014/main" id="{5B4C309D-9637-0B13-3E8A-73389DCF5DAC}"/>
              </a:ext>
            </a:extLst>
          </p:cNvPr>
          <p:cNvPicPr>
            <a:picLocks noChangeAspect="1"/>
          </p:cNvPicPr>
          <p:nvPr/>
        </p:nvPicPr>
        <p:blipFill>
          <a:blip r:embed="rId3"/>
          <a:stretch>
            <a:fillRect/>
          </a:stretch>
        </p:blipFill>
        <p:spPr>
          <a:xfrm>
            <a:off x="2862110" y="1039125"/>
            <a:ext cx="1743381" cy="1192442"/>
          </a:xfrm>
          <a:prstGeom prst="rect">
            <a:avLst/>
          </a:prstGeom>
        </p:spPr>
      </p:pic>
      <p:sp>
        <p:nvSpPr>
          <p:cNvPr id="16" name="TextBox 15">
            <a:extLst>
              <a:ext uri="{FF2B5EF4-FFF2-40B4-BE49-F238E27FC236}">
                <a16:creationId xmlns:a16="http://schemas.microsoft.com/office/drawing/2014/main" id="{DE069E5A-86A7-BD40-56AA-7819CDB1C291}"/>
              </a:ext>
            </a:extLst>
          </p:cNvPr>
          <p:cNvSpPr txBox="1"/>
          <p:nvPr/>
        </p:nvSpPr>
        <p:spPr>
          <a:xfrm>
            <a:off x="4293729" y="943034"/>
            <a:ext cx="2476820" cy="1421928"/>
          </a:xfrm>
          <a:prstGeom prst="rect">
            <a:avLst/>
          </a:prstGeom>
          <a:noFill/>
        </p:spPr>
        <p:txBody>
          <a:bodyPr wrap="square" rtlCol="0">
            <a:spAutoFit/>
          </a:bodyPr>
          <a:lstStyle/>
          <a:p>
            <a:pPr algn="ctr">
              <a:lnSpc>
                <a:spcPct val="90000"/>
              </a:lnSpc>
            </a:pPr>
            <a:r>
              <a:rPr lang="en-US" sz="3200" i="1" dirty="0">
                <a:solidFill>
                  <a:schemeClr val="bg1"/>
                </a:solidFill>
                <a:effectLst>
                  <a:outerShdw blurRad="38100" dist="38100" dir="2700000" algn="tl">
                    <a:srgbClr val="000000">
                      <a:alpha val="43137"/>
                    </a:srgbClr>
                  </a:outerShdw>
                </a:effectLst>
              </a:rPr>
              <a:t>He shall preach … in his cradle.</a:t>
            </a:r>
            <a:endParaRPr lang="en-US" sz="3200" i="1" dirty="0"/>
          </a:p>
        </p:txBody>
      </p:sp>
      <p:sp>
        <p:nvSpPr>
          <p:cNvPr id="17" name="TextBox 16">
            <a:extLst>
              <a:ext uri="{FF2B5EF4-FFF2-40B4-BE49-F238E27FC236}">
                <a16:creationId xmlns:a16="http://schemas.microsoft.com/office/drawing/2014/main" id="{94ACF59B-4C36-67DE-12C6-944A7C2A2937}"/>
              </a:ext>
            </a:extLst>
          </p:cNvPr>
          <p:cNvSpPr txBox="1"/>
          <p:nvPr/>
        </p:nvSpPr>
        <p:spPr>
          <a:xfrm>
            <a:off x="6812280" y="2468880"/>
            <a:ext cx="5280303" cy="4539704"/>
          </a:xfrm>
          <a:prstGeom prst="rect">
            <a:avLst/>
          </a:prstGeom>
          <a:noFill/>
        </p:spPr>
        <p:txBody>
          <a:bodyPr wrap="square" rtlCol="0">
            <a:spAutoFit/>
          </a:bodyPr>
          <a:lstStyle/>
          <a:p>
            <a:pPr>
              <a:lnSpc>
                <a:spcPct val="95000"/>
              </a:lnSpc>
              <a:spcBef>
                <a:spcPts val="1200"/>
              </a:spcBef>
              <a:spcAft>
                <a:spcPts val="600"/>
              </a:spcAft>
            </a:pPr>
            <a:r>
              <a:rPr lang="en-US" sz="3600" baseline="30000" dirty="0">
                <a:solidFill>
                  <a:schemeClr val="bg1"/>
                </a:solidFill>
              </a:rPr>
              <a:t>	  Sura 40:55 </a:t>
            </a:r>
            <a:r>
              <a:rPr lang="en-US" sz="4000" dirty="0">
                <a:solidFill>
                  <a:schemeClr val="bg1"/>
                </a:solidFill>
              </a:rPr>
              <a:t>“Therefore have patience; Allah’s promise is true. Implore Him to forgive </a:t>
            </a:r>
            <a:r>
              <a:rPr lang="en-US" sz="4000" b="1" dirty="0">
                <a:solidFill>
                  <a:schemeClr val="bg1"/>
                </a:solidFill>
              </a:rPr>
              <a:t>YOUR SINS</a:t>
            </a:r>
            <a:r>
              <a:rPr lang="en-US" sz="4000" dirty="0">
                <a:solidFill>
                  <a:schemeClr val="bg1"/>
                </a:solidFill>
              </a:rPr>
              <a:t>, and celebrate His praise morning and evening.”  </a:t>
            </a:r>
          </a:p>
          <a:p>
            <a:endParaRPr lang="en-US" dirty="0"/>
          </a:p>
        </p:txBody>
      </p:sp>
      <p:sp>
        <p:nvSpPr>
          <p:cNvPr id="13" name="TextBox 12">
            <a:extLst>
              <a:ext uri="{FF2B5EF4-FFF2-40B4-BE49-F238E27FC236}">
                <a16:creationId xmlns:a16="http://schemas.microsoft.com/office/drawing/2014/main" id="{5EBF1886-3108-05D6-E026-30AE876FB34A}"/>
              </a:ext>
            </a:extLst>
          </p:cNvPr>
          <p:cNvSpPr txBox="1"/>
          <p:nvPr/>
        </p:nvSpPr>
        <p:spPr>
          <a:xfrm>
            <a:off x="6839712" y="2404872"/>
            <a:ext cx="1371600" cy="769441"/>
          </a:xfrm>
          <a:prstGeom prst="rect">
            <a:avLst/>
          </a:prstGeom>
          <a:noFill/>
        </p:spPr>
        <p:txBody>
          <a:bodyPr wrap="square" rtlCol="0">
            <a:spAutoFit/>
          </a:bodyPr>
          <a:lstStyle/>
          <a:p>
            <a:r>
              <a:rPr lang="en-US" sz="4400" b="1" dirty="0">
                <a:effectLst>
                  <a:outerShdw blurRad="38100" dist="38100" dir="2700000" algn="tl">
                    <a:srgbClr val="000000">
                      <a:alpha val="43137"/>
                    </a:srgbClr>
                  </a:outerShdw>
                </a:effectLst>
                <a:highlight>
                  <a:srgbClr val="0000FF"/>
                </a:highlight>
              </a:rPr>
              <a:t>NO</a:t>
            </a:r>
            <a:endParaRPr lang="en-US" sz="2000" b="1" dirty="0">
              <a:effectLst>
                <a:outerShdw blurRad="38100" dist="38100" dir="2700000" algn="tl">
                  <a:srgbClr val="000000">
                    <a:alpha val="43137"/>
                  </a:srgbClr>
                </a:outerShdw>
              </a:effectLst>
              <a:highlight>
                <a:srgbClr val="0000FF"/>
              </a:highlight>
            </a:endParaRPr>
          </a:p>
        </p:txBody>
      </p:sp>
      <p:sp>
        <p:nvSpPr>
          <p:cNvPr id="3" name="TextBox 2">
            <a:extLst>
              <a:ext uri="{FF2B5EF4-FFF2-40B4-BE49-F238E27FC236}">
                <a16:creationId xmlns:a16="http://schemas.microsoft.com/office/drawing/2014/main" id="{769A8C43-60AF-3498-DEA6-7F8DB0612B58}"/>
              </a:ext>
            </a:extLst>
          </p:cNvPr>
          <p:cNvSpPr txBox="1"/>
          <p:nvPr/>
        </p:nvSpPr>
        <p:spPr>
          <a:xfrm>
            <a:off x="8117067" y="1242834"/>
            <a:ext cx="4090416" cy="707886"/>
          </a:xfrm>
          <a:prstGeom prst="rect">
            <a:avLst/>
          </a:prstGeom>
          <a:noFill/>
        </p:spPr>
        <p:txBody>
          <a:bodyPr wrap="square" rtlCol="0">
            <a:spAutoFit/>
          </a:bodyPr>
          <a:lstStyle/>
          <a:p>
            <a:r>
              <a:rPr lang="en-US" sz="4000" dirty="0">
                <a:highlight>
                  <a:srgbClr val="000000"/>
                </a:highlight>
              </a:rPr>
              <a:t>+John the Baptist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0-#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par>
                                <p:cTn id="14" presetID="16" presetClass="entr" presetSubtype="21" fill="hold" grpId="0" nodeType="withEffect">
                                  <p:stCondLst>
                                    <p:cond delay="100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par>
                                <p:cTn id="17" presetID="16" presetClass="entr" presetSubtype="21" fill="hold" grpId="0" nodeType="withEffect">
                                  <p:stCondLst>
                                    <p:cond delay="225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1500"/>
                                        <p:tgtEl>
                                          <p:spTgt spid="16"/>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1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tgtEl>
                                          <p:spTgt spid="7"/>
                                        </p:tgtEl>
                                        <p:attrNameLst>
                                          <p:attrName>ppt_x</p:attrName>
                                        </p:attrNameLst>
                                      </p:cBhvr>
                                      <p:tavLst>
                                        <p:tav tm="0">
                                          <p:val>
                                            <p:strVal val="0-#ppt_w/2"/>
                                          </p:val>
                                        </p:tav>
                                        <p:tav tm="100000">
                                          <p:val>
                                            <p:strVal val="#ppt_x"/>
                                          </p:val>
                                        </p:tav>
                                      </p:tavLst>
                                    </p:anim>
                                    <p:anim calcmode="lin" valueType="num">
                                      <p:cBhvr additive="base">
                                        <p:cTn id="28" dur="1000" fill="hold"/>
                                        <p:tgtEl>
                                          <p:spTgt spid="7"/>
                                        </p:tgtEl>
                                        <p:attrNameLst>
                                          <p:attrName>ppt_y</p:attrName>
                                        </p:attrNameLst>
                                      </p:cBhvr>
                                      <p:tavLst>
                                        <p:tav tm="0">
                                          <p:val>
                                            <p:strVal val="#ppt_y"/>
                                          </p:val>
                                        </p:tav>
                                        <p:tav tm="100000">
                                          <p:val>
                                            <p:strVal val="#ppt_y"/>
                                          </p:val>
                                        </p:tav>
                                      </p:tavLst>
                                    </p:anim>
                                  </p:childTnLst>
                                </p:cTn>
                              </p:par>
                              <p:par>
                                <p:cTn id="29" presetID="16" presetClass="entr" presetSubtype="21" fill="hold" grpId="0" nodeType="withEffect">
                                  <p:stCondLst>
                                    <p:cond delay="1000"/>
                                  </p:stCondLst>
                                  <p:childTnLst>
                                    <p:set>
                                      <p:cBhvr>
                                        <p:cTn id="30" dur="1" fill="hold">
                                          <p:stCondLst>
                                            <p:cond delay="0"/>
                                          </p:stCondLst>
                                        </p:cTn>
                                        <p:tgtEl>
                                          <p:spTgt spid="10"/>
                                        </p:tgtEl>
                                        <p:attrNameLst>
                                          <p:attrName>style.visibility</p:attrName>
                                        </p:attrNameLst>
                                      </p:cBhvr>
                                      <p:to>
                                        <p:strVal val="visible"/>
                                      </p:to>
                                    </p:set>
                                    <p:animEffect transition="in" filter="barn(inVertical)">
                                      <p:cBhvr>
                                        <p:cTn id="31" dur="500"/>
                                        <p:tgtEl>
                                          <p:spTgt spid="10"/>
                                        </p:tgtEl>
                                      </p:cBhvr>
                                    </p:animEffect>
                                  </p:childTnLst>
                                </p:cTn>
                              </p:par>
                              <p:par>
                                <p:cTn id="32" presetID="10" presetClass="entr" presetSubtype="0" fill="hold" nodeType="withEffect">
                                  <p:stCondLst>
                                    <p:cond delay="175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fade">
                                      <p:cBhvr>
                                        <p:cTn id="34" dur="500"/>
                                        <p:tgtEl>
                                          <p:spTgt spid="9">
                                            <p:txEl>
                                              <p:pRg st="0" end="0"/>
                                            </p:txEl>
                                          </p:spTgt>
                                        </p:tgtEl>
                                      </p:cBhvr>
                                    </p:animEffect>
                                  </p:childTnLst>
                                </p:cTn>
                              </p:par>
                              <p:par>
                                <p:cTn id="35" presetID="10" presetClass="entr" presetSubtype="0" fill="hold" nodeType="withEffect">
                                  <p:stCondLst>
                                    <p:cond delay="2750"/>
                                  </p:stCondLst>
                                  <p:childTnLst>
                                    <p:set>
                                      <p:cBhvr>
                                        <p:cTn id="36" dur="1" fill="hold">
                                          <p:stCondLst>
                                            <p:cond delay="0"/>
                                          </p:stCondLst>
                                        </p:cTn>
                                        <p:tgtEl>
                                          <p:spTgt spid="9">
                                            <p:txEl>
                                              <p:pRg st="1" end="1"/>
                                            </p:txEl>
                                          </p:spTgt>
                                        </p:tgtEl>
                                        <p:attrNameLst>
                                          <p:attrName>style.visibility</p:attrName>
                                        </p:attrNameLst>
                                      </p:cBhvr>
                                      <p:to>
                                        <p:strVal val="visible"/>
                                      </p:to>
                                    </p:set>
                                    <p:animEffect transition="in" filter="fade">
                                      <p:cBhvr>
                                        <p:cTn id="37" dur="500"/>
                                        <p:tgtEl>
                                          <p:spTgt spid="9">
                                            <p:txEl>
                                              <p:pRg st="1" end="1"/>
                                            </p:txEl>
                                          </p:spTgt>
                                        </p:tgtEl>
                                      </p:cBhvr>
                                    </p:animEffect>
                                  </p:childTnLst>
                                </p:cTn>
                              </p:par>
                              <p:par>
                                <p:cTn id="38" presetID="10" presetClass="entr" presetSubtype="0" fill="hold" nodeType="withEffect">
                                  <p:stCondLst>
                                    <p:cond delay="3750"/>
                                  </p:stCondLst>
                                  <p:childTnLst>
                                    <p:set>
                                      <p:cBhvr>
                                        <p:cTn id="39" dur="1" fill="hold">
                                          <p:stCondLst>
                                            <p:cond delay="0"/>
                                          </p:stCondLst>
                                        </p:cTn>
                                        <p:tgtEl>
                                          <p:spTgt spid="9">
                                            <p:txEl>
                                              <p:pRg st="2" end="2"/>
                                            </p:txEl>
                                          </p:spTgt>
                                        </p:tgtEl>
                                        <p:attrNameLst>
                                          <p:attrName>style.visibility</p:attrName>
                                        </p:attrNameLst>
                                      </p:cBhvr>
                                      <p:to>
                                        <p:strVal val="visible"/>
                                      </p:to>
                                    </p:set>
                                    <p:animEffect transition="in" filter="fade">
                                      <p:cBhvr>
                                        <p:cTn id="40" dur="500"/>
                                        <p:tgtEl>
                                          <p:spTgt spid="9">
                                            <p:txEl>
                                              <p:pRg st="2" end="2"/>
                                            </p:txEl>
                                          </p:spTgt>
                                        </p:tgtEl>
                                      </p:cBhvr>
                                    </p:animEffect>
                                  </p:childTnLst>
                                </p:cTn>
                              </p:par>
                              <p:par>
                                <p:cTn id="41" presetID="10" presetClass="entr" presetSubtype="0" fill="hold" nodeType="withEffect">
                                  <p:stCondLst>
                                    <p:cond delay="4750"/>
                                  </p:stCondLst>
                                  <p:childTnLst>
                                    <p:set>
                                      <p:cBhvr>
                                        <p:cTn id="42" dur="1" fill="hold">
                                          <p:stCondLst>
                                            <p:cond delay="0"/>
                                          </p:stCondLst>
                                        </p:cTn>
                                        <p:tgtEl>
                                          <p:spTgt spid="9">
                                            <p:txEl>
                                              <p:pRg st="3" end="3"/>
                                            </p:txEl>
                                          </p:spTgt>
                                        </p:tgtEl>
                                        <p:attrNameLst>
                                          <p:attrName>style.visibility</p:attrName>
                                        </p:attrNameLst>
                                      </p:cBhvr>
                                      <p:to>
                                        <p:strVal val="visible"/>
                                      </p:to>
                                    </p:set>
                                    <p:animEffect transition="in" filter="fade">
                                      <p:cBhvr>
                                        <p:cTn id="43" dur="500"/>
                                        <p:tgtEl>
                                          <p:spTgt spid="9">
                                            <p:txEl>
                                              <p:pRg st="3" end="3"/>
                                            </p:txEl>
                                          </p:spTgt>
                                        </p:tgtEl>
                                      </p:cBhvr>
                                    </p:animEffect>
                                  </p:childTnLst>
                                </p:cTn>
                              </p:par>
                              <p:par>
                                <p:cTn id="44" presetID="10" presetClass="entr" presetSubtype="0" fill="hold" nodeType="withEffect">
                                  <p:stCondLst>
                                    <p:cond delay="5750"/>
                                  </p:stCondLst>
                                  <p:childTnLst>
                                    <p:set>
                                      <p:cBhvr>
                                        <p:cTn id="45" dur="1" fill="hold">
                                          <p:stCondLst>
                                            <p:cond delay="0"/>
                                          </p:stCondLst>
                                        </p:cTn>
                                        <p:tgtEl>
                                          <p:spTgt spid="9">
                                            <p:txEl>
                                              <p:pRg st="4" end="4"/>
                                            </p:txEl>
                                          </p:spTgt>
                                        </p:tgtEl>
                                        <p:attrNameLst>
                                          <p:attrName>style.visibility</p:attrName>
                                        </p:attrNameLst>
                                      </p:cBhvr>
                                      <p:to>
                                        <p:strVal val="visible"/>
                                      </p:to>
                                    </p:set>
                                    <p:animEffect transition="in" filter="fade">
                                      <p:cBhvr>
                                        <p:cTn id="46" dur="500"/>
                                        <p:tgtEl>
                                          <p:spTgt spid="9">
                                            <p:txEl>
                                              <p:pRg st="4" end="4"/>
                                            </p:txEl>
                                          </p:spTgt>
                                        </p:tgtEl>
                                      </p:cBhvr>
                                    </p:animEffect>
                                  </p:childTnLst>
                                </p:cTn>
                              </p:par>
                              <p:par>
                                <p:cTn id="47" presetID="10" presetClass="entr" presetSubtype="0" fill="hold" nodeType="withEffect">
                                  <p:stCondLst>
                                    <p:cond delay="6750"/>
                                  </p:stCondLst>
                                  <p:childTnLst>
                                    <p:set>
                                      <p:cBhvr>
                                        <p:cTn id="48" dur="1" fill="hold">
                                          <p:stCondLst>
                                            <p:cond delay="0"/>
                                          </p:stCondLst>
                                        </p:cTn>
                                        <p:tgtEl>
                                          <p:spTgt spid="9">
                                            <p:txEl>
                                              <p:pRg st="5" end="5"/>
                                            </p:txEl>
                                          </p:spTgt>
                                        </p:tgtEl>
                                        <p:attrNameLst>
                                          <p:attrName>style.visibility</p:attrName>
                                        </p:attrNameLst>
                                      </p:cBhvr>
                                      <p:to>
                                        <p:strVal val="visible"/>
                                      </p:to>
                                    </p:set>
                                    <p:animEffect transition="in" filter="fade">
                                      <p:cBhvr>
                                        <p:cTn id="49" dur="500"/>
                                        <p:tgtEl>
                                          <p:spTgt spid="9">
                                            <p:txEl>
                                              <p:pRg st="5" end="5"/>
                                            </p:txEl>
                                          </p:spTgt>
                                        </p:tgtEl>
                                      </p:cBhvr>
                                    </p:animEffect>
                                  </p:childTnLst>
                                </p:cTn>
                              </p:par>
                              <p:par>
                                <p:cTn id="50" presetID="10" presetClass="entr" presetSubtype="0" fill="hold" nodeType="withEffect">
                                  <p:stCondLst>
                                    <p:cond delay="7750"/>
                                  </p:stCondLst>
                                  <p:childTnLst>
                                    <p:set>
                                      <p:cBhvr>
                                        <p:cTn id="51" dur="1" fill="hold">
                                          <p:stCondLst>
                                            <p:cond delay="0"/>
                                          </p:stCondLst>
                                        </p:cTn>
                                        <p:tgtEl>
                                          <p:spTgt spid="9">
                                            <p:txEl>
                                              <p:pRg st="6" end="6"/>
                                            </p:txEl>
                                          </p:spTgt>
                                        </p:tgtEl>
                                        <p:attrNameLst>
                                          <p:attrName>style.visibility</p:attrName>
                                        </p:attrNameLst>
                                      </p:cBhvr>
                                      <p:to>
                                        <p:strVal val="visible"/>
                                      </p:to>
                                    </p:set>
                                    <p:animEffect transition="in" filter="fade">
                                      <p:cBhvr>
                                        <p:cTn id="52" dur="500"/>
                                        <p:tgtEl>
                                          <p:spTgt spid="9">
                                            <p:txEl>
                                              <p:pRg st="6"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arn(inVertical)">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8" presetClass="emph" presetSubtype="0" fill="hold" grpId="1" nodeType="clickEffect">
                                  <p:stCondLst>
                                    <p:cond delay="0"/>
                                  </p:stCondLst>
                                  <p:childTnLst>
                                    <p:animRot by="21600000">
                                      <p:cBhvr>
                                        <p:cTn id="61" dur="2000" fill="hold"/>
                                        <p:tgtEl>
                                          <p:spTgt spid="6"/>
                                        </p:tgtEl>
                                        <p:attrNameLst>
                                          <p:attrName>r</p:attrName>
                                        </p:attrNameLst>
                                      </p:cBhvr>
                                    </p:animRot>
                                  </p:childTnLst>
                                </p:cTn>
                              </p:par>
                              <p:par>
                                <p:cTn id="62" presetID="16" presetClass="entr" presetSubtype="37"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Effect transition="in" filter="barn(outVertical)">
                                      <p:cBhvr>
                                        <p:cTn id="64" dur="10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2" fill="hold" grpId="0" nodeType="clickEffect">
                                  <p:stCondLst>
                                    <p:cond delay="0"/>
                                  </p:stCondLst>
                                  <p:childTnLst>
                                    <p:set>
                                      <p:cBhvr>
                                        <p:cTn id="68" dur="1" fill="hold">
                                          <p:stCondLst>
                                            <p:cond delay="0"/>
                                          </p:stCondLst>
                                        </p:cTn>
                                        <p:tgtEl>
                                          <p:spTgt spid="3"/>
                                        </p:tgtEl>
                                        <p:attrNameLst>
                                          <p:attrName>style.visibility</p:attrName>
                                        </p:attrNameLst>
                                      </p:cBhvr>
                                      <p:to>
                                        <p:strVal val="visible"/>
                                      </p:to>
                                    </p:set>
                                    <p:anim calcmode="lin" valueType="num">
                                      <p:cBhvr additive="base">
                                        <p:cTn id="69" dur="500" fill="hold"/>
                                        <p:tgtEl>
                                          <p:spTgt spid="3"/>
                                        </p:tgtEl>
                                        <p:attrNameLst>
                                          <p:attrName>ppt_x</p:attrName>
                                        </p:attrNameLst>
                                      </p:cBhvr>
                                      <p:tavLst>
                                        <p:tav tm="0">
                                          <p:val>
                                            <p:strVal val="1+#ppt_w/2"/>
                                          </p:val>
                                        </p:tav>
                                        <p:tav tm="100000">
                                          <p:val>
                                            <p:strVal val="#ppt_x"/>
                                          </p:val>
                                        </p:tav>
                                      </p:tavLst>
                                    </p:anim>
                                    <p:anim calcmode="lin" valueType="num">
                                      <p:cBhvr additive="base">
                                        <p:cTn id="70" dur="500" fill="hold"/>
                                        <p:tgtEl>
                                          <p:spTgt spid="3"/>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3"/>
                                        </p:tgtEl>
                                        <p:attrNameLst>
                                          <p:attrName>style.visibility</p:attrName>
                                        </p:attrNameLst>
                                      </p:cBhvr>
                                      <p:to>
                                        <p:strVal val="hidden"/>
                                      </p:to>
                                    </p:set>
                                  </p:subTnLst>
                                </p:cTn>
                              </p:par>
                              <p:par>
                                <p:cTn id="71" presetID="8" presetClass="emph" presetSubtype="0" fill="hold" grpId="1" nodeType="withEffect">
                                  <p:stCondLst>
                                    <p:cond delay="1000"/>
                                  </p:stCondLst>
                                  <p:childTnLst>
                                    <p:animRot by="21600000">
                                      <p:cBhvr>
                                        <p:cTn id="72" dur="2000" fill="hold"/>
                                        <p:tgtEl>
                                          <p:spTgt spid="12"/>
                                        </p:tgtEl>
                                        <p:attrNameLst>
                                          <p:attrName>r</p:attrName>
                                        </p:attrNameLst>
                                      </p:cBhvr>
                                    </p:animRot>
                                  </p:childTnLst>
                                </p:cTn>
                              </p:par>
                            </p:childTnLst>
                          </p:cTn>
                        </p:par>
                      </p:childTnLst>
                    </p:cTn>
                  </p:par>
                  <p:par>
                    <p:cTn id="73" fill="hold">
                      <p:stCondLst>
                        <p:cond delay="indefinite"/>
                      </p:stCondLst>
                      <p:childTnLst>
                        <p:par>
                          <p:cTn id="74" fill="hold">
                            <p:stCondLst>
                              <p:cond delay="0"/>
                            </p:stCondLst>
                            <p:childTnLst>
                              <p:par>
                                <p:cTn id="75" presetID="8" presetClass="emph" presetSubtype="0" fill="hold" grpId="1" nodeType="clickEffect">
                                  <p:stCondLst>
                                    <p:cond delay="0"/>
                                  </p:stCondLst>
                                  <p:childTnLst>
                                    <p:animRot by="21600000">
                                      <p:cBhvr>
                                        <p:cTn id="76" dur="2000" fill="hold"/>
                                        <p:tgtEl>
                                          <p:spTgt spid="7"/>
                                        </p:tgtEl>
                                        <p:attrNameLst>
                                          <p:attrName>r</p:attrName>
                                        </p:attrNameLst>
                                      </p:cBhvr>
                                    </p:animRot>
                                  </p:childTnLst>
                                </p:cTn>
                              </p:par>
                              <p:par>
                                <p:cTn id="77" presetID="16" presetClass="entr" presetSubtype="21" fill="hold" nodeType="withEffect">
                                  <p:stCondLst>
                                    <p:cond delay="1000"/>
                                  </p:stCondLst>
                                  <p:childTnLst>
                                    <p:set>
                                      <p:cBhvr>
                                        <p:cTn id="78" dur="1" fill="hold">
                                          <p:stCondLst>
                                            <p:cond delay="0"/>
                                          </p:stCondLst>
                                        </p:cTn>
                                        <p:tgtEl>
                                          <p:spTgt spid="13">
                                            <p:txEl>
                                              <p:pRg st="0" end="0"/>
                                            </p:txEl>
                                          </p:spTgt>
                                        </p:tgtEl>
                                        <p:attrNameLst>
                                          <p:attrName>style.visibility</p:attrName>
                                        </p:attrNameLst>
                                      </p:cBhvr>
                                      <p:to>
                                        <p:strVal val="visible"/>
                                      </p:to>
                                    </p:set>
                                    <p:animEffect transition="in" filter="barn(inVertical)">
                                      <p:cBhvr>
                                        <p:cTn id="79" dur="1000"/>
                                        <p:tgtEl>
                                          <p:spTgt spid="13">
                                            <p:txEl>
                                              <p:pRg st="0" end="0"/>
                                            </p:txEl>
                                          </p:spTgt>
                                        </p:tgtEl>
                                      </p:cBhvr>
                                    </p:animEffect>
                                  </p:childTnLst>
                                </p:cTn>
                              </p:par>
                              <p:par>
                                <p:cTn id="80" presetID="10" presetClass="entr" presetSubtype="0" fill="hold" nodeType="withEffect">
                                  <p:stCondLst>
                                    <p:cond delay="1500"/>
                                  </p:stCondLst>
                                  <p:iterate type="lt">
                                    <p:tmPct val="12000"/>
                                  </p:iterate>
                                  <p:childTnLst>
                                    <p:set>
                                      <p:cBhvr>
                                        <p:cTn id="81" dur="1" fill="hold">
                                          <p:stCondLst>
                                            <p:cond delay="0"/>
                                          </p:stCondLst>
                                        </p:cTn>
                                        <p:tgtEl>
                                          <p:spTgt spid="17">
                                            <p:txEl>
                                              <p:pRg st="0" end="0"/>
                                            </p:txEl>
                                          </p:spTgt>
                                        </p:tgtEl>
                                        <p:attrNameLst>
                                          <p:attrName>style.visibility</p:attrName>
                                        </p:attrNameLst>
                                      </p:cBhvr>
                                      <p:to>
                                        <p:strVal val="visible"/>
                                      </p:to>
                                    </p:set>
                                    <p:animEffect transition="in" filter="fade">
                                      <p:cBhvr>
                                        <p:cTn id="8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P spid="7" grpId="0"/>
      <p:bldP spid="7" grpId="1"/>
      <p:bldP spid="8" grpId="0"/>
      <p:bldP spid="10" grpId="0"/>
      <p:bldP spid="11" grpId="0"/>
      <p:bldP spid="12" grpId="0"/>
      <p:bldP spid="12" grpId="1"/>
      <p:bldP spid="16"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213EC02-22BC-E6BC-CD11-532ADA7E07E3}"/>
              </a:ext>
            </a:extLst>
          </p:cNvPr>
          <p:cNvSpPr/>
          <p:nvPr/>
        </p:nvSpPr>
        <p:spPr>
          <a:xfrm>
            <a:off x="-228600" y="-152400"/>
            <a:ext cx="13487400" cy="7620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D5D15348-9194-A214-0A17-5F3B315FF9AC}"/>
              </a:ext>
            </a:extLst>
          </p:cNvPr>
          <p:cNvPicPr>
            <a:picLocks noChangeAspect="1"/>
          </p:cNvPicPr>
          <p:nvPr/>
        </p:nvPicPr>
        <p:blipFill>
          <a:blip r:embed="rId2"/>
          <a:stretch>
            <a:fillRect/>
          </a:stretch>
        </p:blipFill>
        <p:spPr>
          <a:xfrm>
            <a:off x="7162800" y="914400"/>
            <a:ext cx="2849729" cy="2137296"/>
          </a:xfrm>
          <a:prstGeom prst="rect">
            <a:avLst/>
          </a:prstGeom>
        </p:spPr>
      </p:pic>
      <p:sp>
        <p:nvSpPr>
          <p:cNvPr id="4" name="TextBox 3"/>
          <p:cNvSpPr txBox="1"/>
          <p:nvPr/>
        </p:nvSpPr>
        <p:spPr>
          <a:xfrm>
            <a:off x="838200" y="838200"/>
            <a:ext cx="10210800" cy="5970865"/>
          </a:xfrm>
          <a:prstGeom prst="rect">
            <a:avLst/>
          </a:prstGeom>
          <a:noFill/>
        </p:spPr>
        <p:txBody>
          <a:bodyPr wrap="square" rtlCol="0">
            <a:spAutoFit/>
          </a:bodyPr>
          <a:lstStyle/>
          <a:p>
            <a:pPr marL="742950" indent="-742950">
              <a:buAutoNum type="arabicPeriod" startAt="4"/>
              <a:tabLst>
                <a:tab pos="688975" algn="l"/>
              </a:tabLst>
            </a:pPr>
            <a:r>
              <a:rPr lang="en-US" sz="4400" dirty="0">
                <a:effectLst>
                  <a:outerShdw blurRad="38100" dist="38100" dir="2700000" algn="tl">
                    <a:srgbClr val="000000">
                      <a:alpha val="43137"/>
                    </a:srgbClr>
                  </a:outerShdw>
                </a:effectLst>
              </a:rPr>
              <a:t>What does the Qur’an  	                         say about the Trinity?  </a:t>
            </a:r>
          </a:p>
          <a:p>
            <a:pPr marL="742950" indent="-742950">
              <a:tabLst>
                <a:tab pos="688975" algn="l"/>
              </a:tabLst>
            </a:pPr>
            <a:endParaRPr lang="en-US" sz="4400" dirty="0">
              <a:effectLst>
                <a:outerShdw blurRad="38100" dist="38100" dir="2700000" algn="tl">
                  <a:srgbClr val="000000">
                    <a:alpha val="43137"/>
                  </a:srgbClr>
                </a:outerShdw>
              </a:effectLst>
            </a:endParaRPr>
          </a:p>
          <a:p>
            <a:pPr marL="742950" indent="-742950">
              <a:tabLst>
                <a:tab pos="688975" algn="l"/>
              </a:tabLst>
            </a:pPr>
            <a:r>
              <a:rPr lang="en-US" sz="4400" dirty="0">
                <a:effectLst>
                  <a:outerShdw blurRad="38100" dist="38100" dir="2700000" algn="tl">
                    <a:srgbClr val="000000">
                      <a:alpha val="43137"/>
                    </a:srgbClr>
                  </a:outerShdw>
                </a:effectLst>
              </a:rPr>
              <a:t>		In short, it completely </a:t>
            </a:r>
            <a:r>
              <a:rPr lang="en-US" sz="5400" b="1" dirty="0">
                <a:effectLst>
                  <a:outerShdw blurRad="38100" dist="38100" dir="2700000" algn="tl">
                    <a:srgbClr val="000000">
                      <a:alpha val="43137"/>
                    </a:srgbClr>
                  </a:outerShdw>
                </a:effectLst>
              </a:rPr>
              <a:t>REJECTS</a:t>
            </a:r>
            <a:r>
              <a:rPr lang="en-US" sz="4400" dirty="0">
                <a:effectLst>
                  <a:outerShdw blurRad="38100" dist="38100" dir="2700000" algn="tl">
                    <a:srgbClr val="000000">
                      <a:alpha val="43137"/>
                    </a:srgbClr>
                  </a:outerShdw>
                </a:effectLst>
              </a:rPr>
              <a:t> it. </a:t>
            </a:r>
          </a:p>
          <a:p>
            <a:pPr marL="742950" indent="-742950">
              <a:tabLst>
                <a:tab pos="688975" algn="l"/>
              </a:tabLst>
            </a:pPr>
            <a:endParaRPr lang="en-US" sz="4400" dirty="0">
              <a:effectLst>
                <a:outerShdw blurRad="38100" dist="38100" dir="2700000" algn="tl">
                  <a:srgbClr val="000000">
                    <a:alpha val="43137"/>
                  </a:srgbClr>
                </a:outerShdw>
              </a:effectLst>
            </a:endParaRPr>
          </a:p>
          <a:p>
            <a:pPr marL="742950" indent="-742950">
              <a:tabLst>
                <a:tab pos="688975" algn="l"/>
              </a:tabLst>
            </a:pPr>
            <a:r>
              <a:rPr lang="en-US" sz="4400" dirty="0">
                <a:effectLst>
                  <a:outerShdw blurRad="38100" dist="38100" dir="2700000" algn="tl">
                    <a:srgbClr val="000000">
                      <a:alpha val="43137"/>
                    </a:srgbClr>
                  </a:outerShdw>
                </a:effectLst>
              </a:rPr>
              <a:t>		Sura </a:t>
            </a:r>
            <a:r>
              <a:rPr lang="en-US" sz="4400" dirty="0" err="1">
                <a:effectLst>
                  <a:outerShdw blurRad="38100" dist="38100" dir="2700000" algn="tl">
                    <a:srgbClr val="000000">
                      <a:alpha val="43137"/>
                    </a:srgbClr>
                  </a:outerShdw>
                </a:effectLst>
              </a:rPr>
              <a:t>4:171</a:t>
            </a:r>
            <a:r>
              <a:rPr lang="en-US" sz="4400" baseline="30000" dirty="0" err="1">
                <a:effectLst>
                  <a:outerShdw blurRad="38100" dist="38100" dir="2700000" algn="tl">
                    <a:srgbClr val="000000">
                      <a:alpha val="43137"/>
                    </a:srgbClr>
                  </a:outerShdw>
                </a:effectLst>
              </a:rPr>
              <a:t>b</a:t>
            </a:r>
            <a:r>
              <a:rPr lang="en-US" sz="4400" dirty="0">
                <a:effectLst>
                  <a:outerShdw blurRad="38100" dist="38100" dir="2700000" algn="tl">
                    <a:srgbClr val="000000">
                      <a:alpha val="43137"/>
                    </a:srgbClr>
                  </a:outerShdw>
                </a:effectLst>
              </a:rPr>
              <a:t> “So believe in Allah and His apostles and do not say: ‘</a:t>
            </a:r>
            <a:r>
              <a:rPr lang="en-US" sz="4400" b="1" dirty="0">
                <a:effectLst>
                  <a:outerShdw blurRad="38100" dist="38100" dir="2700000" algn="tl">
                    <a:srgbClr val="000000">
                      <a:alpha val="43137"/>
                    </a:srgbClr>
                  </a:outerShdw>
                </a:effectLst>
              </a:rPr>
              <a:t>THREE</a:t>
            </a:r>
            <a:r>
              <a:rPr lang="en-US" sz="4400" dirty="0">
                <a:effectLst>
                  <a:outerShdw blurRad="38100" dist="38100" dir="2700000" algn="tl">
                    <a:srgbClr val="000000">
                      <a:alpha val="43137"/>
                    </a:srgbClr>
                  </a:outerShdw>
                </a:effectLst>
              </a:rPr>
              <a:t>.’”</a:t>
            </a:r>
          </a:p>
          <a:p>
            <a:endParaRPr lang="en-US" sz="3200" dirty="0">
              <a:latin typeface="+mj-lt"/>
            </a:endParaRPr>
          </a:p>
          <a:p>
            <a:endParaRPr lang="en-US" sz="320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par>
                                <p:cTn id="13" presetID="47" presetClass="entr" presetSubtype="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anim calcmode="lin" valueType="num">
                                      <p:cBhvr>
                                        <p:cTn id="16" dur="1250" fill="hold"/>
                                        <p:tgtEl>
                                          <p:spTgt spid="7"/>
                                        </p:tgtEl>
                                        <p:attrNameLst>
                                          <p:attrName>ppt_x</p:attrName>
                                        </p:attrNameLst>
                                      </p:cBhvr>
                                      <p:tavLst>
                                        <p:tav tm="0">
                                          <p:val>
                                            <p:strVal val="#ppt_x"/>
                                          </p:val>
                                        </p:tav>
                                        <p:tav tm="100000">
                                          <p:val>
                                            <p:strVal val="#ppt_x"/>
                                          </p:val>
                                        </p:tav>
                                      </p:tavLst>
                                    </p:anim>
                                    <p:anim calcmode="lin" valueType="num">
                                      <p:cBhvr>
                                        <p:cTn id="17" dur="125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iterate type="lt">
                                    <p:tmPct val="12000"/>
                                  </p:iterate>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par>
                                <p:cTn id="23" presetID="6" presetClass="emph" presetSubtype="0" fill="hold" nodeType="withEffect">
                                  <p:stCondLst>
                                    <p:cond delay="2000"/>
                                  </p:stCondLst>
                                  <p:childTnLst>
                                    <p:animScale>
                                      <p:cBhvr>
                                        <p:cTn id="24" dur="2000" fill="hold"/>
                                        <p:tgtEl>
                                          <p:spTgt spid="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4320" y="274320"/>
            <a:ext cx="11811000" cy="6324808"/>
          </a:xfrm>
          <a:prstGeom prst="rect">
            <a:avLst/>
          </a:prstGeom>
          <a:noFill/>
        </p:spPr>
        <p:txBody>
          <a:bodyPr wrap="square" rtlCol="0">
            <a:spAutoFit/>
          </a:bodyPr>
          <a:lstStyle/>
          <a:p>
            <a:pPr>
              <a:spcBef>
                <a:spcPts val="1200"/>
              </a:spcBef>
              <a:spcAft>
                <a:spcPts val="600"/>
              </a:spcAft>
              <a:tabLst>
                <a:tab pos="630238" algn="l"/>
              </a:tabLst>
            </a:pPr>
            <a:r>
              <a:rPr lang="en-US" sz="4000" dirty="0">
                <a:effectLst>
                  <a:outerShdw blurRad="38100" dist="38100" dir="2700000" algn="tl">
                    <a:srgbClr val="000000">
                      <a:alpha val="43137"/>
                    </a:srgbClr>
                  </a:outerShdw>
                </a:effectLst>
              </a:rPr>
              <a:t>a.	However, the Islamic understanding of the 	Chris-	tian Trinity appears to be a misrepresentation.</a:t>
            </a:r>
          </a:p>
          <a:p>
            <a:pPr>
              <a:spcBef>
                <a:spcPts val="1200"/>
              </a:spcBef>
              <a:spcAft>
                <a:spcPts val="600"/>
              </a:spcAft>
              <a:tabLst>
                <a:tab pos="630238" algn="l"/>
              </a:tabLst>
            </a:pPr>
            <a:r>
              <a:rPr lang="en-US" sz="4000" dirty="0">
                <a:effectLst>
                  <a:outerShdw blurRad="38100" dist="38100" dir="2700000" algn="tl">
                    <a:srgbClr val="000000">
                      <a:alpha val="43137"/>
                    </a:srgbClr>
                  </a:outerShdw>
                </a:effectLst>
              </a:rPr>
              <a:t>	In Sura 5:116, the Qur’an refers to a supposed 	Trinity consisting of Allah, Jesus, and </a:t>
            </a:r>
            <a:r>
              <a:rPr lang="en-US" sz="4000" b="1" dirty="0">
                <a:effectLst>
                  <a:outerShdw blurRad="38100" dist="38100" dir="2700000" algn="tl">
                    <a:srgbClr val="000000">
                      <a:alpha val="43137"/>
                    </a:srgbClr>
                  </a:outerShdw>
                </a:effectLst>
              </a:rPr>
              <a:t>MARY. </a:t>
            </a:r>
          </a:p>
          <a:p>
            <a:pPr>
              <a:spcBef>
                <a:spcPts val="1200"/>
              </a:spcBef>
              <a:spcAft>
                <a:spcPts val="600"/>
              </a:spcAft>
              <a:tabLst>
                <a:tab pos="630238" algn="l"/>
              </a:tabLst>
            </a:pPr>
            <a:r>
              <a:rPr lang="en-US" sz="4000" dirty="0">
                <a:effectLst>
                  <a:outerShdw blurRad="38100" dist="38100" dir="2700000" algn="tl">
                    <a:srgbClr val="000000">
                      <a:alpha val="43137"/>
                    </a:srgbClr>
                  </a:outerShdw>
                </a:effectLst>
              </a:rPr>
              <a:t>	“And [beware the Day] when Allah will say, ‘O Je-	sus, son of Mary, did you say to the people, 	“Take 	me and my mother as deities besides Allah?”’”</a:t>
            </a:r>
          </a:p>
          <a:p>
            <a:pPr>
              <a:spcBef>
                <a:spcPts val="1200"/>
              </a:spcBef>
              <a:spcAft>
                <a:spcPts val="600"/>
              </a:spcAft>
              <a:tabLst>
                <a:tab pos="630238" algn="l"/>
              </a:tabLst>
            </a:pPr>
            <a:r>
              <a:rPr lang="en-US" sz="4000" dirty="0">
                <a:effectLst>
                  <a:outerShdw blurRad="38100" dist="38100" dir="2700000" algn="tl">
                    <a:srgbClr val="000000">
                      <a:alpha val="43137"/>
                    </a:srgbClr>
                  </a:outerShdw>
                </a:effectLst>
              </a:rPr>
              <a:t>	This verse implies a view of three 			distinct gods, not the Christian Trinity.</a:t>
            </a:r>
            <a:endParaRPr lang="en-US" sz="3000" dirty="0">
              <a:effectLst>
                <a:outerShdw blurRad="38100" dist="38100" dir="2700000" algn="tl">
                  <a:srgbClr val="000000">
                    <a:alpha val="43137"/>
                  </a:srgbClr>
                </a:outerShdw>
              </a:effectLst>
              <a:latin typeface="+mj-lt"/>
            </a:endParaRPr>
          </a:p>
        </p:txBody>
      </p:sp>
      <p:pic>
        <p:nvPicPr>
          <p:cNvPr id="81921" name="Picture 1" descr="C:\Users\Cryun22\Documents\Imagenes 1\NT Narratives &amp; Characters\Angel to Mary.jpg"/>
          <p:cNvPicPr>
            <a:picLocks noChangeAspect="1" noChangeArrowheads="1"/>
          </p:cNvPicPr>
          <p:nvPr/>
        </p:nvPicPr>
        <p:blipFill>
          <a:blip r:embed="rId3" cstate="print"/>
          <a:srcRect/>
          <a:stretch>
            <a:fillRect/>
          </a:stretch>
        </p:blipFill>
        <p:spPr bwMode="auto">
          <a:xfrm>
            <a:off x="3810000" y="258872"/>
            <a:ext cx="3810000" cy="2809070"/>
          </a:xfrm>
          <a:custGeom>
            <a:avLst/>
            <a:gdLst>
              <a:gd name="connsiteX0" fmla="*/ 0 w 3810000"/>
              <a:gd name="connsiteY0" fmla="*/ 0 h 2809070"/>
              <a:gd name="connsiteX1" fmla="*/ 3810000 w 3810000"/>
              <a:gd name="connsiteY1" fmla="*/ 0 h 2809070"/>
              <a:gd name="connsiteX2" fmla="*/ 3810000 w 3810000"/>
              <a:gd name="connsiteY2" fmla="*/ 2809070 h 2809070"/>
              <a:gd name="connsiteX3" fmla="*/ 0 w 3810000"/>
              <a:gd name="connsiteY3" fmla="*/ 2809070 h 2809070"/>
              <a:gd name="connsiteX4" fmla="*/ 0 w 3810000"/>
              <a:gd name="connsiteY4" fmla="*/ 0 h 2809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2809070" fill="none" extrusionOk="0">
                <a:moveTo>
                  <a:pt x="0" y="0"/>
                </a:moveTo>
                <a:cubicBezTo>
                  <a:pt x="1324020" y="-33775"/>
                  <a:pt x="2773801" y="138873"/>
                  <a:pt x="3810000" y="0"/>
                </a:cubicBezTo>
                <a:cubicBezTo>
                  <a:pt x="3736229" y="675107"/>
                  <a:pt x="3654117" y="2357734"/>
                  <a:pt x="3810000" y="2809070"/>
                </a:cubicBezTo>
                <a:cubicBezTo>
                  <a:pt x="2063116" y="2671740"/>
                  <a:pt x="1597085" y="2671214"/>
                  <a:pt x="0" y="2809070"/>
                </a:cubicBezTo>
                <a:cubicBezTo>
                  <a:pt x="152408" y="1701580"/>
                  <a:pt x="73868" y="1317385"/>
                  <a:pt x="0" y="0"/>
                </a:cubicBezTo>
                <a:close/>
              </a:path>
              <a:path w="3810000" h="2809070" stroke="0" extrusionOk="0">
                <a:moveTo>
                  <a:pt x="0" y="0"/>
                </a:moveTo>
                <a:cubicBezTo>
                  <a:pt x="1345920" y="-101487"/>
                  <a:pt x="2445347" y="-162162"/>
                  <a:pt x="3810000" y="0"/>
                </a:cubicBezTo>
                <a:cubicBezTo>
                  <a:pt x="3870713" y="962198"/>
                  <a:pt x="3748928" y="2159361"/>
                  <a:pt x="3810000" y="2809070"/>
                </a:cubicBezTo>
                <a:cubicBezTo>
                  <a:pt x="2007527" y="2859135"/>
                  <a:pt x="1319860" y="2650621"/>
                  <a:pt x="0" y="2809070"/>
                </a:cubicBezTo>
                <a:cubicBezTo>
                  <a:pt x="-24452" y="1426432"/>
                  <a:pt x="-67663" y="302354"/>
                  <a:pt x="0" y="0"/>
                </a:cubicBezTo>
                <a:close/>
              </a:path>
            </a:pathLst>
          </a:custGeom>
          <a:ln w="38100">
            <a:solidFill>
              <a:srgbClr val="010A13"/>
            </a:solidFill>
            <a:extLst>
              <a:ext uri="{C807C97D-BFC1-408E-A445-0C87EB9F89A2}">
                <ask:lineSketchStyleProps xmlns:ask="http://schemas.microsoft.com/office/drawing/2018/sketchyshapes" sd="981765707">
                  <a:prstGeom prst="rect">
                    <a:avLst/>
                  </a:prstGeom>
                  <ask:type>
                    <ask:lineSketchCurved/>
                  </ask:type>
                </ask:lineSketchStyleProps>
              </a:ext>
            </a:extLst>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8C2AE2DB-BF25-084D-CE3F-EC3070D0264A}"/>
              </a:ext>
            </a:extLst>
          </p:cNvPr>
          <p:cNvSpPr txBox="1"/>
          <p:nvPr/>
        </p:nvSpPr>
        <p:spPr>
          <a:xfrm>
            <a:off x="5029200" y="1683072"/>
            <a:ext cx="1600200" cy="707886"/>
          </a:xfrm>
          <a:prstGeom prst="rect">
            <a:avLst/>
          </a:prstGeom>
          <a:noFill/>
        </p:spPr>
        <p:txBody>
          <a:bodyPr wrap="square" rtlCol="0">
            <a:spAutoFit/>
          </a:bodyPr>
          <a:lstStyle/>
          <a:p>
            <a:r>
              <a:rPr lang="en-US" sz="4000" i="1" dirty="0">
                <a:solidFill>
                  <a:srgbClr val="FF00FF"/>
                </a:solidFill>
              </a:rPr>
              <a:t>Deity?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subTnLst>
                                    <p:animClr clrSpc="rgb" dir="cw">
                                      <p:cBhvr override="childStyle">
                                        <p:cTn dur="1" fill="hold" display="0" masterRel="nextClick" afterEffect="1"/>
                                        <p:tgtEl>
                                          <p:spTgt spid="4">
                                            <p:txEl>
                                              <p:pRg st="0" end="0"/>
                                            </p:txEl>
                                          </p:spTgt>
                                        </p:tgtEl>
                                        <p:attrNameLst>
                                          <p:attrName>ppt_c</p:attrName>
                                        </p:attrNameLst>
                                      </p:cBhvr>
                                      <p:to>
                                        <a:srgbClr val="B2B2B2"/>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B2B2B2"/>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iterate type="lt">
                                    <p:tmPct val="12000"/>
                                  </p:iterate>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par>
                                <p:cTn id="18" presetID="10" presetClass="exit" presetSubtype="0" fill="hold" nodeType="withEffect">
                                  <p:stCondLst>
                                    <p:cond delay="500"/>
                                  </p:stCondLst>
                                  <p:iterate type="lt">
                                    <p:tmPct val="0"/>
                                  </p:iterate>
                                  <p:childTnLst>
                                    <p:animEffect transition="out" filter="fade">
                                      <p:cBhvr>
                                        <p:cTn id="19" dur="3250"/>
                                        <p:tgtEl>
                                          <p:spTgt spid="4">
                                            <p:txEl>
                                              <p:pRg st="0" end="0"/>
                                            </p:txEl>
                                          </p:spTgt>
                                        </p:tgtEl>
                                      </p:cBhvr>
                                    </p:animEffect>
                                    <p:set>
                                      <p:cBhvr>
                                        <p:cTn id="20" dur="1" fill="hold">
                                          <p:stCondLst>
                                            <p:cond delay="3249"/>
                                          </p:stCondLst>
                                        </p:cTn>
                                        <p:tgtEl>
                                          <p:spTgt spid="4">
                                            <p:txEl>
                                              <p:pRg st="0" end="0"/>
                                            </p:txEl>
                                          </p:spTgt>
                                        </p:tgtEl>
                                        <p:attrNameLst>
                                          <p:attrName>style.visibility</p:attrName>
                                        </p:attrNameLst>
                                      </p:cBhvr>
                                      <p:to>
                                        <p:strVal val="hidden"/>
                                      </p:to>
                                    </p:set>
                                  </p:childTnLst>
                                </p:cTn>
                              </p:par>
                              <p:par>
                                <p:cTn id="21" presetID="10" presetClass="exit" presetSubtype="0" fill="hold" nodeType="withEffect">
                                  <p:stCondLst>
                                    <p:cond delay="500"/>
                                  </p:stCondLst>
                                  <p:iterate type="lt">
                                    <p:tmPct val="0"/>
                                  </p:iterate>
                                  <p:childTnLst>
                                    <p:animEffect transition="out" filter="fade">
                                      <p:cBhvr>
                                        <p:cTn id="22" dur="3250"/>
                                        <p:tgtEl>
                                          <p:spTgt spid="4">
                                            <p:txEl>
                                              <p:pRg st="1" end="1"/>
                                            </p:txEl>
                                          </p:spTgt>
                                        </p:tgtEl>
                                      </p:cBhvr>
                                    </p:animEffect>
                                    <p:set>
                                      <p:cBhvr>
                                        <p:cTn id="23" dur="1" fill="hold">
                                          <p:stCondLst>
                                            <p:cond delay="3249"/>
                                          </p:stCondLst>
                                        </p:cTn>
                                        <p:tgtEl>
                                          <p:spTgt spid="4">
                                            <p:txEl>
                                              <p:pRg st="1" end="1"/>
                                            </p:txEl>
                                          </p:spTgt>
                                        </p:tgtEl>
                                        <p:attrNameLst>
                                          <p:attrName>style.visibility</p:attrName>
                                        </p:attrNameLst>
                                      </p:cBhvr>
                                      <p:to>
                                        <p:strVal val="hidden"/>
                                      </p:to>
                                    </p:set>
                                  </p:childTnLst>
                                </p:cTn>
                              </p:par>
                              <p:par>
                                <p:cTn id="24" presetID="42" presetClass="entr" presetSubtype="0" fill="hold" nodeType="withEffect">
                                  <p:stCondLst>
                                    <p:cond delay="2000"/>
                                  </p:stCondLst>
                                  <p:childTnLst>
                                    <p:set>
                                      <p:cBhvr>
                                        <p:cTn id="25" dur="1" fill="hold">
                                          <p:stCondLst>
                                            <p:cond delay="0"/>
                                          </p:stCondLst>
                                        </p:cTn>
                                        <p:tgtEl>
                                          <p:spTgt spid="81921"/>
                                        </p:tgtEl>
                                        <p:attrNameLst>
                                          <p:attrName>style.visibility</p:attrName>
                                        </p:attrNameLst>
                                      </p:cBhvr>
                                      <p:to>
                                        <p:strVal val="visible"/>
                                      </p:to>
                                    </p:set>
                                    <p:animEffect transition="in" filter="fade">
                                      <p:cBhvr>
                                        <p:cTn id="26" dur="1000"/>
                                        <p:tgtEl>
                                          <p:spTgt spid="81921"/>
                                        </p:tgtEl>
                                      </p:cBhvr>
                                    </p:animEffect>
                                    <p:anim calcmode="lin" valueType="num">
                                      <p:cBhvr>
                                        <p:cTn id="27" dur="1000" fill="hold"/>
                                        <p:tgtEl>
                                          <p:spTgt spid="81921"/>
                                        </p:tgtEl>
                                        <p:attrNameLst>
                                          <p:attrName>ppt_x</p:attrName>
                                        </p:attrNameLst>
                                      </p:cBhvr>
                                      <p:tavLst>
                                        <p:tav tm="0">
                                          <p:val>
                                            <p:strVal val="#ppt_x"/>
                                          </p:val>
                                        </p:tav>
                                        <p:tav tm="100000">
                                          <p:val>
                                            <p:strVal val="#ppt_x"/>
                                          </p:val>
                                        </p:tav>
                                      </p:tavLst>
                                    </p:anim>
                                    <p:anim calcmode="lin" valueType="num">
                                      <p:cBhvr>
                                        <p:cTn id="28" dur="1000" fill="hold"/>
                                        <p:tgtEl>
                                          <p:spTgt spid="81921"/>
                                        </p:tgtEl>
                                        <p:attrNameLst>
                                          <p:attrName>ppt_y</p:attrName>
                                        </p:attrNameLst>
                                      </p:cBhvr>
                                      <p:tavLst>
                                        <p:tav tm="0">
                                          <p:val>
                                            <p:strVal val="#ppt_y+.1"/>
                                          </p:val>
                                        </p:tav>
                                        <p:tav tm="100000">
                                          <p:val>
                                            <p:strVal val="#ppt_y"/>
                                          </p:val>
                                        </p:tav>
                                      </p:tavLst>
                                    </p:anim>
                                  </p:childTnLst>
                                </p:cTn>
                              </p:par>
                              <p:par>
                                <p:cTn id="29" presetID="10" presetClass="entr" presetSubtype="0" fill="hold" nodeType="withEffect">
                                  <p:stCondLst>
                                    <p:cond delay="2750"/>
                                  </p:stCondLst>
                                  <p:childTnLst>
                                    <p:set>
                                      <p:cBhvr>
                                        <p:cTn id="30" dur="1" fill="hold">
                                          <p:stCondLst>
                                            <p:cond delay="0"/>
                                          </p:stCondLst>
                                        </p:cTn>
                                        <p:tgtEl>
                                          <p:spTgt spid="2">
                                            <p:txEl>
                                              <p:pRg st="0" end="0"/>
                                            </p:txEl>
                                          </p:spTgt>
                                        </p:tgtEl>
                                        <p:attrNameLst>
                                          <p:attrName>style.visibility</p:attrName>
                                        </p:attrNameLst>
                                      </p:cBhvr>
                                      <p:to>
                                        <p:strVal val="visible"/>
                                      </p:to>
                                    </p:set>
                                    <p:animEffect transition="in" filter="fade">
                                      <p:cBhvr>
                                        <p:cTn id="31" dur="500"/>
                                        <p:tgtEl>
                                          <p:spTgt spid="2">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iterate type="lt">
                                    <p:tmPct val="12000"/>
                                  </p:iterate>
                                  <p:childTnLst>
                                    <p:set>
                                      <p:cBhvr>
                                        <p:cTn id="35" dur="1" fill="hold">
                                          <p:stCondLst>
                                            <p:cond delay="0"/>
                                          </p:stCondLst>
                                        </p:cTn>
                                        <p:tgtEl>
                                          <p:spTgt spid="4">
                                            <p:txEl>
                                              <p:pRg st="3" end="3"/>
                                            </p:txEl>
                                          </p:spTgt>
                                        </p:tgtEl>
                                        <p:attrNameLst>
                                          <p:attrName>style.visibility</p:attrName>
                                        </p:attrNameLst>
                                      </p:cBhvr>
                                      <p:to>
                                        <p:strVal val="visible"/>
                                      </p:to>
                                    </p:set>
                                    <p:animEffect transition="in" filter="fade">
                                      <p:cBhvr>
                                        <p:cTn id="36" dur="500"/>
                                        <p:tgtEl>
                                          <p:spTgt spid="4">
                                            <p:txEl>
                                              <p:pRg st="3" end="3"/>
                                            </p:txEl>
                                          </p:spTgt>
                                        </p:tgtEl>
                                      </p:cBhvr>
                                    </p:animEffect>
                                  </p:childTnLst>
                                </p:cTn>
                              </p:par>
                              <p:par>
                                <p:cTn id="37" presetID="26" presetClass="emph" presetSubtype="0" repeatCount="3000" fill="hold" grpId="0" nodeType="withEffect">
                                  <p:stCondLst>
                                    <p:cond delay="0"/>
                                  </p:stCondLst>
                                  <p:iterate type="lt">
                                    <p:tmPct val="0"/>
                                  </p:iterate>
                                  <p:childTnLst>
                                    <p:animEffect transition="out" filter="fade">
                                      <p:cBhvr>
                                        <p:cTn id="38" dur="2500" tmFilter="0, 0; .2, .5; .8, .5; 1, 0"/>
                                        <p:tgtEl>
                                          <p:spTgt spid="4">
                                            <p:txEl>
                                              <p:pRg st="2" end="2"/>
                                            </p:txEl>
                                          </p:spTgt>
                                        </p:tgtEl>
                                      </p:cBhvr>
                                    </p:animEffect>
                                    <p:animScale>
                                      <p:cBhvr>
                                        <p:cTn id="39" dur="1250" autoRev="1" fill="hold"/>
                                        <p:tgtEl>
                                          <p:spTgt spid="4">
                                            <p:txEl>
                                              <p:pRg st="2" end="2"/>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1" descr="C:\Users\Cryun22\Documents\Imagenes 1\Cross\securedownload.jpg"/>
          <p:cNvPicPr>
            <a:picLocks noChangeAspect="1" noChangeArrowheads="1"/>
          </p:cNvPicPr>
          <p:nvPr/>
        </p:nvPicPr>
        <p:blipFill>
          <a:blip r:embed="rId4" cstate="print"/>
          <a:srcRect l="4084" t="3461" r="4084" b="2063"/>
          <a:stretch>
            <a:fillRect/>
          </a:stretch>
        </p:blipFill>
        <p:spPr bwMode="auto">
          <a:xfrm>
            <a:off x="4267200" y="2057400"/>
            <a:ext cx="3657600" cy="4079962"/>
          </a:xfrm>
          <a:custGeom>
            <a:avLst/>
            <a:gdLst>
              <a:gd name="connsiteX0" fmla="*/ 0 w 3657600"/>
              <a:gd name="connsiteY0" fmla="*/ 0 h 4079962"/>
              <a:gd name="connsiteX1" fmla="*/ 573024 w 3657600"/>
              <a:gd name="connsiteY1" fmla="*/ 0 h 4079962"/>
              <a:gd name="connsiteX2" fmla="*/ 1109472 w 3657600"/>
              <a:gd name="connsiteY2" fmla="*/ 0 h 4079962"/>
              <a:gd name="connsiteX3" fmla="*/ 1792224 w 3657600"/>
              <a:gd name="connsiteY3" fmla="*/ 0 h 4079962"/>
              <a:gd name="connsiteX4" fmla="*/ 2401824 w 3657600"/>
              <a:gd name="connsiteY4" fmla="*/ 0 h 4079962"/>
              <a:gd name="connsiteX5" fmla="*/ 3048000 w 3657600"/>
              <a:gd name="connsiteY5" fmla="*/ 0 h 4079962"/>
              <a:gd name="connsiteX6" fmla="*/ 3657600 w 3657600"/>
              <a:gd name="connsiteY6" fmla="*/ 0 h 4079962"/>
              <a:gd name="connsiteX7" fmla="*/ 3657600 w 3657600"/>
              <a:gd name="connsiteY7" fmla="*/ 639194 h 4079962"/>
              <a:gd name="connsiteX8" fmla="*/ 3657600 w 3657600"/>
              <a:gd name="connsiteY8" fmla="*/ 1237588 h 4079962"/>
              <a:gd name="connsiteX9" fmla="*/ 3657600 w 3657600"/>
              <a:gd name="connsiteY9" fmla="*/ 1795183 h 4079962"/>
              <a:gd name="connsiteX10" fmla="*/ 3657600 w 3657600"/>
              <a:gd name="connsiteY10" fmla="*/ 2515977 h 4079962"/>
              <a:gd name="connsiteX11" fmla="*/ 3657600 w 3657600"/>
              <a:gd name="connsiteY11" fmla="*/ 3236770 h 4079962"/>
              <a:gd name="connsiteX12" fmla="*/ 3657600 w 3657600"/>
              <a:gd name="connsiteY12" fmla="*/ 4079962 h 4079962"/>
              <a:gd name="connsiteX13" fmla="*/ 3157728 w 3657600"/>
              <a:gd name="connsiteY13" fmla="*/ 4079962 h 4079962"/>
              <a:gd name="connsiteX14" fmla="*/ 2621280 w 3657600"/>
              <a:gd name="connsiteY14" fmla="*/ 4079962 h 4079962"/>
              <a:gd name="connsiteX15" fmla="*/ 2048256 w 3657600"/>
              <a:gd name="connsiteY15" fmla="*/ 4079962 h 4079962"/>
              <a:gd name="connsiteX16" fmla="*/ 1438656 w 3657600"/>
              <a:gd name="connsiteY16" fmla="*/ 4079962 h 4079962"/>
              <a:gd name="connsiteX17" fmla="*/ 829056 w 3657600"/>
              <a:gd name="connsiteY17" fmla="*/ 4079962 h 4079962"/>
              <a:gd name="connsiteX18" fmla="*/ 0 w 3657600"/>
              <a:gd name="connsiteY18" fmla="*/ 4079962 h 4079962"/>
              <a:gd name="connsiteX19" fmla="*/ 0 w 3657600"/>
              <a:gd name="connsiteY19" fmla="*/ 3522367 h 4079962"/>
              <a:gd name="connsiteX20" fmla="*/ 0 w 3657600"/>
              <a:gd name="connsiteY20" fmla="*/ 2964772 h 4079962"/>
              <a:gd name="connsiteX21" fmla="*/ 0 w 3657600"/>
              <a:gd name="connsiteY21" fmla="*/ 2203179 h 4079962"/>
              <a:gd name="connsiteX22" fmla="*/ 0 w 3657600"/>
              <a:gd name="connsiteY22" fmla="*/ 1645585 h 4079962"/>
              <a:gd name="connsiteX23" fmla="*/ 0 w 3657600"/>
              <a:gd name="connsiteY23" fmla="*/ 924791 h 4079962"/>
              <a:gd name="connsiteX24" fmla="*/ 0 w 3657600"/>
              <a:gd name="connsiteY24" fmla="*/ 0 h 407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657600" h="4079962" extrusionOk="0">
                <a:moveTo>
                  <a:pt x="0" y="0"/>
                </a:moveTo>
                <a:cubicBezTo>
                  <a:pt x="217837" y="7419"/>
                  <a:pt x="420510" y="14223"/>
                  <a:pt x="573024" y="0"/>
                </a:cubicBezTo>
                <a:cubicBezTo>
                  <a:pt x="725538" y="-14223"/>
                  <a:pt x="994419" y="2197"/>
                  <a:pt x="1109472" y="0"/>
                </a:cubicBezTo>
                <a:cubicBezTo>
                  <a:pt x="1224525" y="-2197"/>
                  <a:pt x="1581424" y="-8374"/>
                  <a:pt x="1792224" y="0"/>
                </a:cubicBezTo>
                <a:cubicBezTo>
                  <a:pt x="2003024" y="8374"/>
                  <a:pt x="2228934" y="12390"/>
                  <a:pt x="2401824" y="0"/>
                </a:cubicBezTo>
                <a:cubicBezTo>
                  <a:pt x="2574714" y="-12390"/>
                  <a:pt x="2820370" y="5303"/>
                  <a:pt x="3048000" y="0"/>
                </a:cubicBezTo>
                <a:cubicBezTo>
                  <a:pt x="3275630" y="-5303"/>
                  <a:pt x="3422491" y="-1"/>
                  <a:pt x="3657600" y="0"/>
                </a:cubicBezTo>
                <a:cubicBezTo>
                  <a:pt x="3628115" y="197807"/>
                  <a:pt x="3665395" y="437622"/>
                  <a:pt x="3657600" y="639194"/>
                </a:cubicBezTo>
                <a:cubicBezTo>
                  <a:pt x="3649805" y="840766"/>
                  <a:pt x="3654977" y="1079498"/>
                  <a:pt x="3657600" y="1237588"/>
                </a:cubicBezTo>
                <a:cubicBezTo>
                  <a:pt x="3660223" y="1395678"/>
                  <a:pt x="3662151" y="1565501"/>
                  <a:pt x="3657600" y="1795183"/>
                </a:cubicBezTo>
                <a:cubicBezTo>
                  <a:pt x="3653049" y="2024866"/>
                  <a:pt x="3627012" y="2167214"/>
                  <a:pt x="3657600" y="2515977"/>
                </a:cubicBezTo>
                <a:cubicBezTo>
                  <a:pt x="3688188" y="2864740"/>
                  <a:pt x="3674375" y="2876796"/>
                  <a:pt x="3657600" y="3236770"/>
                </a:cubicBezTo>
                <a:cubicBezTo>
                  <a:pt x="3640825" y="3596744"/>
                  <a:pt x="3650293" y="3792267"/>
                  <a:pt x="3657600" y="4079962"/>
                </a:cubicBezTo>
                <a:cubicBezTo>
                  <a:pt x="3498952" y="4074531"/>
                  <a:pt x="3272233" y="4062927"/>
                  <a:pt x="3157728" y="4079962"/>
                </a:cubicBezTo>
                <a:cubicBezTo>
                  <a:pt x="3043223" y="4096997"/>
                  <a:pt x="2796063" y="4098635"/>
                  <a:pt x="2621280" y="4079962"/>
                </a:cubicBezTo>
                <a:cubicBezTo>
                  <a:pt x="2446497" y="4061289"/>
                  <a:pt x="2248703" y="4086658"/>
                  <a:pt x="2048256" y="4079962"/>
                </a:cubicBezTo>
                <a:cubicBezTo>
                  <a:pt x="1847809" y="4073266"/>
                  <a:pt x="1609670" y="4074625"/>
                  <a:pt x="1438656" y="4079962"/>
                </a:cubicBezTo>
                <a:cubicBezTo>
                  <a:pt x="1267642" y="4085299"/>
                  <a:pt x="1066862" y="4100056"/>
                  <a:pt x="829056" y="4079962"/>
                </a:cubicBezTo>
                <a:cubicBezTo>
                  <a:pt x="591250" y="4059868"/>
                  <a:pt x="178273" y="4112847"/>
                  <a:pt x="0" y="4079962"/>
                </a:cubicBezTo>
                <a:cubicBezTo>
                  <a:pt x="19107" y="3882232"/>
                  <a:pt x="-4898" y="3706519"/>
                  <a:pt x="0" y="3522367"/>
                </a:cubicBezTo>
                <a:cubicBezTo>
                  <a:pt x="4898" y="3338216"/>
                  <a:pt x="11273" y="3190140"/>
                  <a:pt x="0" y="2964772"/>
                </a:cubicBezTo>
                <a:cubicBezTo>
                  <a:pt x="-11273" y="2739404"/>
                  <a:pt x="-2536" y="2491937"/>
                  <a:pt x="0" y="2203179"/>
                </a:cubicBezTo>
                <a:cubicBezTo>
                  <a:pt x="2536" y="1914421"/>
                  <a:pt x="16094" y="1768127"/>
                  <a:pt x="0" y="1645585"/>
                </a:cubicBezTo>
                <a:cubicBezTo>
                  <a:pt x="-16094" y="1523043"/>
                  <a:pt x="-33913" y="1163948"/>
                  <a:pt x="0" y="924791"/>
                </a:cubicBezTo>
                <a:cubicBezTo>
                  <a:pt x="33913" y="685634"/>
                  <a:pt x="719" y="287369"/>
                  <a:pt x="0" y="0"/>
                </a:cubicBezTo>
                <a:close/>
              </a:path>
            </a:pathLst>
          </a:custGeom>
          <a:noFill/>
          <a:ln w="28575">
            <a:solidFill>
              <a:schemeClr val="bg1"/>
            </a:solidFill>
            <a:extLst>
              <a:ext uri="{C807C97D-BFC1-408E-A445-0C87EB9F89A2}">
                <ask:lineSketchStyleProps xmlns:ask="http://schemas.microsoft.com/office/drawing/2018/sketchyshapes" sd="3828491895">
                  <a:prstGeom prst="rect">
                    <a:avLst/>
                  </a:prstGeom>
                  <ask:type>
                    <ask:lineSketchFreehand/>
                  </ask:type>
                </ask:lineSketchStyleProps>
              </a:ext>
            </a:extLst>
          </a:ln>
        </p:spPr>
      </p:pic>
      <p:sp>
        <p:nvSpPr>
          <p:cNvPr id="5" name="&quot;No&quot; Symbol 4"/>
          <p:cNvSpPr/>
          <p:nvPr/>
        </p:nvSpPr>
        <p:spPr>
          <a:xfrm>
            <a:off x="4724400" y="2651438"/>
            <a:ext cx="2743200" cy="2743200"/>
          </a:xfrm>
          <a:prstGeom prst="noSmoking">
            <a:avLst/>
          </a:prstGeom>
          <a:solidFill>
            <a:srgbClr val="FF0000">
              <a:alpha val="52157"/>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TextBox 3"/>
          <p:cNvSpPr txBox="1"/>
          <p:nvPr/>
        </p:nvSpPr>
        <p:spPr>
          <a:xfrm>
            <a:off x="274320" y="274320"/>
            <a:ext cx="11811000" cy="7497437"/>
          </a:xfrm>
          <a:prstGeom prst="rect">
            <a:avLst/>
          </a:prstGeom>
          <a:noFill/>
        </p:spPr>
        <p:txBody>
          <a:bodyPr wrap="square" rtlCol="0">
            <a:spAutoFit/>
          </a:bodyPr>
          <a:lstStyle/>
          <a:p>
            <a:pPr marL="684213" indent="-684213">
              <a:lnSpc>
                <a:spcPct val="102000"/>
              </a:lnSpc>
              <a:spcBef>
                <a:spcPts val="1200"/>
              </a:spcBef>
              <a:spcAft>
                <a:spcPts val="1200"/>
              </a:spcAft>
              <a:buAutoNum type="arabicPeriod" startAt="5"/>
              <a:tabLst>
                <a:tab pos="569913" algn="l"/>
              </a:tabLst>
            </a:pPr>
            <a:r>
              <a:rPr lang="en-US" sz="4000" dirty="0">
                <a:effectLst>
                  <a:outerShdw blurRad="38100" dist="38100" dir="2700000" algn="tl">
                    <a:srgbClr val="000000">
                      <a:alpha val="43137"/>
                    </a:srgbClr>
                  </a:outerShdw>
                </a:effectLst>
              </a:rPr>
              <a:t>Furthermore, the Qur’an denies the </a:t>
            </a:r>
            <a:r>
              <a:rPr lang="en-US" sz="4000" b="1" dirty="0" err="1">
                <a:effectLst>
                  <a:outerShdw blurRad="38100" dist="38100" dir="2700000" algn="tl">
                    <a:srgbClr val="000000">
                      <a:alpha val="43137"/>
                    </a:srgbClr>
                  </a:outerShdw>
                </a:effectLst>
              </a:rPr>
              <a:t>CRUCIFI</a:t>
            </a:r>
            <a:r>
              <a:rPr lang="en-US" sz="4000" b="1" dirty="0">
                <a:effectLst>
                  <a:outerShdw blurRad="38100" dist="38100" dir="2700000" algn="tl">
                    <a:srgbClr val="000000">
                      <a:alpha val="43137"/>
                    </a:srgbClr>
                  </a:outerShdw>
                </a:effectLst>
              </a:rPr>
              <a:t>-XION</a:t>
            </a:r>
            <a:r>
              <a:rPr lang="en-US" sz="4000" dirty="0">
                <a:effectLst>
                  <a:outerShdw blurRad="38100" dist="38100" dir="2700000" algn="tl">
                    <a:srgbClr val="000000">
                      <a:alpha val="43137"/>
                    </a:srgbClr>
                  </a:outerShdw>
                </a:effectLst>
              </a:rPr>
              <a:t> of Jesus since it denies that he ever </a:t>
            </a:r>
            <a:r>
              <a:rPr lang="en-US" sz="4000" b="1" dirty="0">
                <a:effectLst>
                  <a:outerShdw blurRad="38100" dist="38100" dir="2700000" algn="tl">
                    <a:srgbClr val="000000">
                      <a:alpha val="43137"/>
                    </a:srgbClr>
                  </a:outerShdw>
                </a:effectLst>
              </a:rPr>
              <a:t>died</a:t>
            </a:r>
            <a:r>
              <a:rPr lang="en-US" sz="4000" dirty="0">
                <a:effectLst>
                  <a:outerShdw blurRad="38100" dist="38100" dir="2700000" algn="tl">
                    <a:srgbClr val="000000">
                      <a:alpha val="43137"/>
                    </a:srgbClr>
                  </a:outerShdw>
                </a:effectLst>
              </a:rPr>
              <a:t>.</a:t>
            </a:r>
          </a:p>
          <a:p>
            <a:pPr marL="746125" indent="-746125">
              <a:lnSpc>
                <a:spcPct val="102000"/>
              </a:lnSpc>
              <a:spcBef>
                <a:spcPts val="1200"/>
              </a:spcBef>
              <a:spcAft>
                <a:spcPts val="1200"/>
              </a:spcAft>
              <a:tabLst>
                <a:tab pos="569913" algn="l"/>
                <a:tab pos="1143000" algn="l"/>
              </a:tabLst>
            </a:pPr>
            <a:r>
              <a:rPr lang="en-US" sz="4000" dirty="0">
                <a:effectLst>
                  <a:outerShdw blurRad="38100" dist="38100" dir="2700000" algn="tl">
                    <a:srgbClr val="000000">
                      <a:alpha val="43137"/>
                    </a:srgbClr>
                  </a:outerShdw>
                </a:effectLst>
              </a:rPr>
              <a:t>	a.	According to many Islamic scholars, 	Jesus was 	taken up to heaven without experiencing death.  </a:t>
            </a:r>
          </a:p>
          <a:p>
            <a:pPr marL="514350" indent="-514350">
              <a:lnSpc>
                <a:spcPct val="102000"/>
              </a:lnSpc>
              <a:spcBef>
                <a:spcPts val="1200"/>
              </a:spcBef>
              <a:spcAft>
                <a:spcPts val="1200"/>
              </a:spcAft>
              <a:tabLst>
                <a:tab pos="569913" algn="l"/>
                <a:tab pos="1084263" algn="l"/>
              </a:tabLst>
            </a:pPr>
            <a:r>
              <a:rPr lang="en-US" sz="4000" dirty="0">
                <a:effectLst>
                  <a:outerShdw blurRad="38100" dist="38100" dir="2700000" algn="tl">
                    <a:srgbClr val="000000">
                      <a:alpha val="43137"/>
                    </a:srgbClr>
                  </a:outerShdw>
                </a:effectLst>
              </a:rPr>
              <a:t>			</a:t>
            </a:r>
            <a:r>
              <a:rPr lang="en-US" sz="4000" baseline="30000" dirty="0">
                <a:effectLst>
                  <a:outerShdw blurRad="38100" dist="38100" dir="2700000" algn="tl">
                    <a:srgbClr val="000000">
                      <a:alpha val="43137"/>
                    </a:srgbClr>
                  </a:outerShdw>
                </a:effectLst>
              </a:rPr>
              <a:t>Sura 4:157  </a:t>
            </a:r>
            <a:r>
              <a:rPr lang="en-US" sz="4000" dirty="0">
                <a:effectLst>
                  <a:outerShdw blurRad="38100" dist="38100" dir="2700000" algn="tl">
                    <a:srgbClr val="000000">
                      <a:alpha val="43137"/>
                    </a:srgbClr>
                  </a:outerShdw>
                </a:effectLst>
              </a:rPr>
              <a:t>[The Jews] said, “‘We killed the 				Messiah, Jesus Son of Mary, the messenger 			of Allah.’ But they did not kill him, nor did 			they crucify him, it only appeared so to them          		… Rather, Allah raised him up to Himself.”</a:t>
            </a:r>
          </a:p>
          <a:p>
            <a:endParaRPr lang="en-US" sz="3200" dirty="0">
              <a:latin typeface="+mj-lt"/>
            </a:endParaRPr>
          </a:p>
          <a:p>
            <a:endParaRPr lang="en-US" sz="320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6" presetClass="entr" presetSubtype="21" fill="hold" nodeType="withEffect">
                                  <p:stCondLst>
                                    <p:cond delay="1000"/>
                                  </p:stCondLst>
                                  <p:childTnLst>
                                    <p:set>
                                      <p:cBhvr>
                                        <p:cTn id="9" dur="1" fill="hold">
                                          <p:stCondLst>
                                            <p:cond delay="0"/>
                                          </p:stCondLst>
                                        </p:cTn>
                                        <p:tgtEl>
                                          <p:spTgt spid="80897"/>
                                        </p:tgtEl>
                                        <p:attrNameLst>
                                          <p:attrName>style.visibility</p:attrName>
                                        </p:attrNameLst>
                                      </p:cBhvr>
                                      <p:to>
                                        <p:strVal val="visible"/>
                                      </p:to>
                                    </p:set>
                                    <p:animEffect transition="in" filter="barn(inVertical)">
                                      <p:cBhvr>
                                        <p:cTn id="10" dur="1500"/>
                                        <p:tgtEl>
                                          <p:spTgt spid="80897"/>
                                        </p:tgtEl>
                                      </p:cBhvr>
                                    </p:animEffect>
                                  </p:childTnLst>
                                </p:cTn>
                              </p:par>
                              <p:par>
                                <p:cTn id="11" presetID="4" presetClass="entr" presetSubtype="16" fill="hold" grpId="0" nodeType="withEffect">
                                  <p:stCondLst>
                                    <p:cond delay="300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250"/>
                                        <p:tgtEl>
                                          <p:spTgt spid="5"/>
                                        </p:tgtEl>
                                      </p:cBhvr>
                                    </p:animEffect>
                                  </p:childTnLst>
                                  <p:subTnLst>
                                    <p:audio>
                                      <p:cMediaNode>
                                        <p:cTn display="0" masterRel="sameClick">
                                          <p:stCondLst>
                                            <p:cond evt="begin" delay="0">
                                              <p:tn val="11"/>
                                            </p:cond>
                                          </p:stCondLst>
                                          <p:endCondLst>
                                            <p:cond evt="onStopAudio" delay="0">
                                              <p:tgtEl>
                                                <p:sldTgt/>
                                              </p:tgtEl>
                                            </p:cond>
                                          </p:endCondLst>
                                        </p:cTn>
                                        <p:tgtEl>
                                          <p:sndTgt r:embed="rId3" name="explode.wav"/>
                                        </p:tgtEl>
                                      </p:cMediaNode>
                                    </p:audio>
                                  </p:sub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iterate type="lt">
                                    <p:tmPct val="12000"/>
                                  </p:iterate>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500"/>
                                        <p:tgtEl>
                                          <p:spTgt spid="4">
                                            <p:txEl>
                                              <p:pRg st="1" end="1"/>
                                            </p:txEl>
                                          </p:spTgt>
                                        </p:tgtEl>
                                      </p:cBhvr>
                                    </p:animEffect>
                                  </p:childTnLst>
                                </p:cTn>
                              </p:par>
                              <p:par>
                                <p:cTn id="19" presetID="3" presetClass="exit" presetSubtype="10" fill="hold" nodeType="withEffect">
                                  <p:stCondLst>
                                    <p:cond delay="0"/>
                                  </p:stCondLst>
                                  <p:childTnLst>
                                    <p:animEffect transition="out" filter="blinds(horizontal)">
                                      <p:cBhvr>
                                        <p:cTn id="20" dur="1000"/>
                                        <p:tgtEl>
                                          <p:spTgt spid="80897"/>
                                        </p:tgtEl>
                                      </p:cBhvr>
                                    </p:animEffect>
                                    <p:set>
                                      <p:cBhvr>
                                        <p:cTn id="21" dur="1" fill="hold">
                                          <p:stCondLst>
                                            <p:cond delay="999"/>
                                          </p:stCondLst>
                                        </p:cTn>
                                        <p:tgtEl>
                                          <p:spTgt spid="80897"/>
                                        </p:tgtEl>
                                        <p:attrNameLst>
                                          <p:attrName>style.visibility</p:attrName>
                                        </p:attrNameLst>
                                      </p:cBhvr>
                                      <p:to>
                                        <p:strVal val="hidden"/>
                                      </p:to>
                                    </p:set>
                                  </p:childTnLst>
                                </p:cTn>
                              </p:par>
                              <p:par>
                                <p:cTn id="22" presetID="3" presetClass="exit" presetSubtype="10" fill="hold" grpId="1" nodeType="withEffect">
                                  <p:stCondLst>
                                    <p:cond delay="0"/>
                                  </p:stCondLst>
                                  <p:childTnLst>
                                    <p:animEffect transition="out" filter="blinds(horizontal)">
                                      <p:cBhvr>
                                        <p:cTn id="23" dur="1500"/>
                                        <p:tgtEl>
                                          <p:spTgt spid="5"/>
                                        </p:tgtEl>
                                      </p:cBhvr>
                                    </p:animEffect>
                                    <p:set>
                                      <p:cBhvr>
                                        <p:cTn id="24" dur="1" fill="hold">
                                          <p:stCondLst>
                                            <p:cond delay="1499"/>
                                          </p:stCondLst>
                                        </p:cTn>
                                        <p:tgtEl>
                                          <p:spTgt spid="5"/>
                                        </p:tgtEl>
                                        <p:attrNameLst>
                                          <p:attrName>style.visibility</p:attrName>
                                        </p:attrNameLst>
                                      </p:cBhvr>
                                      <p:to>
                                        <p:strVal val="hidden"/>
                                      </p:to>
                                    </p:set>
                                  </p:childTnLst>
                                </p:cTn>
                              </p:par>
                              <p:par>
                                <p:cTn id="25" presetID="10" presetClass="entr" presetSubtype="0" fill="hold" nodeType="withEffect">
                                  <p:stCondLst>
                                    <p:cond delay="5000"/>
                                  </p:stCondLst>
                                  <p:iterate type="lt">
                                    <p:tmPct val="12000"/>
                                  </p:iterate>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a:hlinkClick r:id="" action="ppaction://ole?verb=0"/>
            <a:extLst>
              <a:ext uri="{FF2B5EF4-FFF2-40B4-BE49-F238E27FC236}">
                <a16:creationId xmlns:a16="http://schemas.microsoft.com/office/drawing/2014/main" id="{D6D2E6C4-3420-95EE-72DC-69340E78987A}"/>
              </a:ext>
            </a:extLst>
          </p:cNvPr>
          <p:cNvGraphicFramePr>
            <a:graphicFrameLocks noChangeAspect="1"/>
          </p:cNvGraphicFramePr>
          <p:nvPr>
            <p:extLst>
              <p:ext uri="{D42A27DB-BD31-4B8C-83A1-F6EECF244321}">
                <p14:modId xmlns:p14="http://schemas.microsoft.com/office/powerpoint/2010/main" val="3105068262"/>
              </p:ext>
            </p:extLst>
          </p:nvPr>
        </p:nvGraphicFramePr>
        <p:xfrm>
          <a:off x="0" y="0"/>
          <a:ext cx="12192000" cy="6934200"/>
        </p:xfrm>
        <a:graphic>
          <a:graphicData uri="http://schemas.openxmlformats.org/presentationml/2006/ole">
            <mc:AlternateContent xmlns:mc="http://schemas.openxmlformats.org/markup-compatibility/2006">
              <mc:Choice xmlns:v="urn:schemas-microsoft-com:vml" Requires="v">
                <p:oleObj name="Presentation" r:id="rId3" imgW="6096296" imgH="3429229" progId="PowerPoint.Show.12">
                  <p:embed/>
                </p:oleObj>
              </mc:Choice>
              <mc:Fallback>
                <p:oleObj name="Presentation" r:id="rId3" imgW="6096296" imgH="3429229" progId="PowerPoint.Show.12">
                  <p:embed/>
                  <p:pic>
                    <p:nvPicPr>
                      <p:cNvPr id="12" name="Object 11">
                        <a:hlinkClick r:id="" action="ppaction://ole?verb=0"/>
                        <a:extLst>
                          <a:ext uri="{FF2B5EF4-FFF2-40B4-BE49-F238E27FC236}">
                            <a16:creationId xmlns:a16="http://schemas.microsoft.com/office/drawing/2014/main" id="{D6D2E6C4-3420-95EE-72DC-69340E78987A}"/>
                          </a:ext>
                        </a:extLst>
                      </p:cNvPr>
                      <p:cNvPicPr/>
                      <p:nvPr/>
                    </p:nvPicPr>
                    <p:blipFill>
                      <a:blip r:embed="rId4"/>
                      <a:stretch>
                        <a:fillRect/>
                      </a:stretch>
                    </p:blipFill>
                    <p:spPr>
                      <a:xfrm>
                        <a:off x="0" y="0"/>
                        <a:ext cx="12192000" cy="6934200"/>
                      </a:xfrm>
                      <a:prstGeom prst="rect">
                        <a:avLst/>
                      </a:prstGeom>
                    </p:spPr>
                  </p:pic>
                </p:oleObj>
              </mc:Fallback>
            </mc:AlternateContent>
          </a:graphicData>
        </a:graphic>
      </p:graphicFrame>
      <p:sp>
        <p:nvSpPr>
          <p:cNvPr id="19" name="Content Placeholder 2">
            <a:extLst>
              <a:ext uri="{FF2B5EF4-FFF2-40B4-BE49-F238E27FC236}">
                <a16:creationId xmlns:a16="http://schemas.microsoft.com/office/drawing/2014/main" id="{1165D3B2-B2C1-4A5B-8DA8-EFF48A0115FD}"/>
              </a:ext>
            </a:extLst>
          </p:cNvPr>
          <p:cNvSpPr>
            <a:spLocks noGrp="1"/>
          </p:cNvSpPr>
          <p:nvPr>
            <p:ph idx="1"/>
          </p:nvPr>
        </p:nvSpPr>
        <p:spPr>
          <a:xfrm rot="21374642">
            <a:off x="1279229" y="3677607"/>
            <a:ext cx="7011305" cy="4389120"/>
          </a:xfrm>
        </p:spPr>
        <p:txBody>
          <a:bodyPr>
            <a:normAutofit/>
          </a:bodyPr>
          <a:lstStyle/>
          <a:p>
            <a:pPr marL="0" indent="0">
              <a:buNone/>
              <a:tabLst>
                <a:tab pos="511175" algn="l"/>
              </a:tabLst>
            </a:pPr>
            <a:r>
              <a:rPr lang="en-US" sz="4400" b="1" dirty="0"/>
              <a:t>Do Christians and Muslims worship             the same God?</a:t>
            </a:r>
          </a:p>
          <a:p>
            <a:pPr marL="0" indent="0">
              <a:buNone/>
              <a:tabLst>
                <a:tab pos="457200" algn="l"/>
              </a:tabLst>
            </a:pPr>
            <a:r>
              <a:rPr lang="en-US" altLang="ko-KR" sz="3600" b="1" dirty="0"/>
              <a:t>	</a:t>
            </a:r>
            <a:endParaRPr lang="en-US" sz="3600" b="1" dirty="0">
              <a:highlight>
                <a:srgbClr val="FFFF00"/>
              </a:highlight>
            </a:endParaRPr>
          </a:p>
        </p:txBody>
      </p:sp>
      <p:pic>
        <p:nvPicPr>
          <p:cNvPr id="17" name="Picture 16" descr="A picture containing text, person&#10;&#10;Description automatically generated">
            <a:extLst>
              <a:ext uri="{FF2B5EF4-FFF2-40B4-BE49-F238E27FC236}">
                <a16:creationId xmlns:a16="http://schemas.microsoft.com/office/drawing/2014/main" id="{CFF5BA18-7405-9F69-BB09-D3625F54F3CD}"/>
              </a:ext>
            </a:extLst>
          </p:cNvPr>
          <p:cNvPicPr>
            <a:picLocks noChangeAspect="1"/>
          </p:cNvPicPr>
          <p:nvPr/>
        </p:nvPicPr>
        <p:blipFill>
          <a:blip r:embed="rId5">
            <a:extLst>
              <a:ext uri="{BEBA8EAE-BF5A-486C-A8C5-ECC9F3942E4B}">
                <a14:imgProps xmlns:a14="http://schemas.microsoft.com/office/drawing/2010/main">
                  <a14:imgLayer r:embed="rId6">
                    <a14:imgEffect>
                      <a14:artisticMarker/>
                    </a14:imgEffect>
                  </a14:imgLayer>
                </a14:imgProps>
              </a:ext>
              <a:ext uri="{28A0092B-C50C-407E-A947-70E740481C1C}">
                <a14:useLocalDpi xmlns:a14="http://schemas.microsoft.com/office/drawing/2010/main" val="0"/>
              </a:ext>
            </a:extLst>
          </a:blip>
          <a:stretch>
            <a:fillRect/>
          </a:stretch>
        </p:blipFill>
        <p:spPr>
          <a:xfrm rot="21417662">
            <a:off x="3535347" y="837953"/>
            <a:ext cx="3012545" cy="2752344"/>
          </a:xfrm>
          <a:prstGeom prst="rect">
            <a:avLst/>
          </a:prstGeom>
        </p:spPr>
      </p:pic>
      <p:pic>
        <p:nvPicPr>
          <p:cNvPr id="27" name="Picture 26" descr="A picture containing person, arm&#10;&#10;Description automatically generated">
            <a:extLst>
              <a:ext uri="{FF2B5EF4-FFF2-40B4-BE49-F238E27FC236}">
                <a16:creationId xmlns:a16="http://schemas.microsoft.com/office/drawing/2014/main" id="{1EE11BCC-72A1-21AC-DE77-73A6FC4D39DF}"/>
              </a:ext>
            </a:extLst>
          </p:cNvPr>
          <p:cNvPicPr>
            <a:picLocks noChangeAspect="1"/>
          </p:cNvPicPr>
          <p:nvPr/>
        </p:nvPicPr>
        <p:blipFill>
          <a:blip r:embed="rId7">
            <a:grayscl/>
            <a:extLst>
              <a:ext uri="{BEBA8EAE-BF5A-486C-A8C5-ECC9F3942E4B}">
                <a14:imgProps xmlns:a14="http://schemas.microsoft.com/office/drawing/2010/main">
                  <a14:imgLayer r:embed="rId8">
                    <a14:imgEffect>
                      <a14:artisticMarker/>
                    </a14:imgEffect>
                  </a14:imgLayer>
                </a14:imgProps>
              </a:ext>
              <a:ext uri="{28A0092B-C50C-407E-A947-70E740481C1C}">
                <a14:useLocalDpi xmlns:a14="http://schemas.microsoft.com/office/drawing/2010/main" val="0"/>
              </a:ext>
            </a:extLst>
          </a:blip>
          <a:stretch>
            <a:fillRect/>
          </a:stretch>
        </p:blipFill>
        <p:spPr>
          <a:xfrm rot="21448689" flipH="1">
            <a:off x="1317006" y="1066795"/>
            <a:ext cx="1530466" cy="2749802"/>
          </a:xfrm>
          <a:prstGeom prst="flowChartDocument">
            <a:avLst/>
          </a:prstGeom>
        </p:spPr>
      </p:pic>
      <p:pic>
        <p:nvPicPr>
          <p:cNvPr id="13" name="Picture 12">
            <a:extLst>
              <a:ext uri="{FF2B5EF4-FFF2-40B4-BE49-F238E27FC236}">
                <a16:creationId xmlns:a16="http://schemas.microsoft.com/office/drawing/2014/main" id="{3B02118A-C689-0C1B-8EAB-E2685CDDB469}"/>
              </a:ext>
            </a:extLst>
          </p:cNvPr>
          <p:cNvPicPr>
            <a:picLocks noChangeAspect="1"/>
          </p:cNvPicPr>
          <p:nvPr/>
        </p:nvPicPr>
        <p:blipFill>
          <a:blip r:embed="rId9">
            <a:duotone>
              <a:prstClr val="black"/>
              <a:schemeClr val="tx2">
                <a:tint val="45000"/>
                <a:satMod val="400000"/>
              </a:schemeClr>
            </a:duotone>
          </a:blip>
          <a:stretch>
            <a:fillRect/>
          </a:stretch>
        </p:blipFill>
        <p:spPr>
          <a:xfrm>
            <a:off x="8031433" y="3273302"/>
            <a:ext cx="1458502" cy="1458502"/>
          </a:xfrm>
          <a:prstGeom prst="rect">
            <a:avLst/>
          </a:prstGeom>
        </p:spPr>
      </p:pic>
      <p:pic>
        <p:nvPicPr>
          <p:cNvPr id="15" name="Graphic 14">
            <a:extLst>
              <a:ext uri="{FF2B5EF4-FFF2-40B4-BE49-F238E27FC236}">
                <a16:creationId xmlns:a16="http://schemas.microsoft.com/office/drawing/2014/main" id="{E9C7A1F7-97CF-ECA2-A682-9F2FCB6BB38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237670" y="2895600"/>
            <a:ext cx="1237027" cy="2262187"/>
          </a:xfrm>
          <a:prstGeom prst="rect">
            <a:avLst/>
          </a:prstGeom>
        </p:spPr>
      </p:pic>
      <p:sp>
        <p:nvSpPr>
          <p:cNvPr id="16" name="Equals 15">
            <a:extLst>
              <a:ext uri="{FF2B5EF4-FFF2-40B4-BE49-F238E27FC236}">
                <a16:creationId xmlns:a16="http://schemas.microsoft.com/office/drawing/2014/main" id="{35F90322-8B2F-C867-326B-3DEC9A423193}"/>
              </a:ext>
            </a:extLst>
          </p:cNvPr>
          <p:cNvSpPr/>
          <p:nvPr/>
        </p:nvSpPr>
        <p:spPr>
          <a:xfrm>
            <a:off x="9489934" y="3434828"/>
            <a:ext cx="903698" cy="914400"/>
          </a:xfrm>
          <a:prstGeom prst="mathEqual">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
        <p:nvSpPr>
          <p:cNvPr id="2" name="Rectangle 1">
            <a:extLst>
              <a:ext uri="{FF2B5EF4-FFF2-40B4-BE49-F238E27FC236}">
                <a16:creationId xmlns:a16="http://schemas.microsoft.com/office/drawing/2014/main" id="{BBFE68B6-2727-946F-029D-A05C90F4A570}"/>
              </a:ext>
            </a:extLst>
          </p:cNvPr>
          <p:cNvSpPr/>
          <p:nvPr/>
        </p:nvSpPr>
        <p:spPr>
          <a:xfrm>
            <a:off x="7390363" y="487090"/>
            <a:ext cx="5041973" cy="1446550"/>
          </a:xfrm>
          <a:prstGeom prst="rect">
            <a:avLst/>
          </a:prstGeom>
          <a:noFill/>
        </p:spPr>
        <p:txBody>
          <a:bodyPr wrap="square" lIns="91440" tIns="45720" rIns="91440" bIns="45720">
            <a:spAutoFit/>
          </a:bodyPr>
          <a:lstStyle/>
          <a:p>
            <a:pPr algn="ctr"/>
            <a:r>
              <a:rPr lang="en-US" sz="4400" b="1" dirty="0">
                <a:ln w="9525">
                  <a:solidFill>
                    <a:schemeClr val="bg1"/>
                  </a:solidFill>
                  <a:prstDash val="solid"/>
                </a:ln>
                <a:effectLst>
                  <a:outerShdw blurRad="12700" dist="38100" dir="2700000" algn="tl" rotWithShape="0">
                    <a:schemeClr val="bg1">
                      <a:lumMod val="50000"/>
                    </a:schemeClr>
                  </a:outerShdw>
                </a:effectLst>
              </a:rPr>
              <a:t>A. The Point of Contention</a:t>
            </a:r>
            <a:endParaRPr lang="en-US" sz="4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3887430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2000"/>
                                  </p:iterate>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par>
                                <p:cTn id="8" presetID="10" presetClass="entr" presetSubtype="0" fill="hold" grpId="0" nodeType="withEffect">
                                  <p:stCondLst>
                                    <p:cond delay="1000"/>
                                  </p:stCondLst>
                                  <p:iterate type="lt">
                                    <p:tmPct val="12000"/>
                                  </p:iterate>
                                  <p:childTnLst>
                                    <p:set>
                                      <p:cBhvr>
                                        <p:cTn id="9" dur="1" fill="hold">
                                          <p:stCondLst>
                                            <p:cond delay="0"/>
                                          </p:stCondLst>
                                        </p:cTn>
                                        <p:tgtEl>
                                          <p:spTgt spid="19">
                                            <p:txEl>
                                              <p:pRg st="1" end="1"/>
                                            </p:txEl>
                                          </p:spTgt>
                                        </p:tgtEl>
                                        <p:attrNameLst>
                                          <p:attrName>style.visibility</p:attrName>
                                        </p:attrNameLst>
                                      </p:cBhvr>
                                      <p:to>
                                        <p:strVal val="visible"/>
                                      </p:to>
                                    </p:set>
                                    <p:animEffect transition="in" filter="fade">
                                      <p:cBhvr>
                                        <p:cTn id="10" dur="500"/>
                                        <p:tgtEl>
                                          <p:spTgt spid="19">
                                            <p:txEl>
                                              <p:pRg st="1" end="1"/>
                                            </p:txEl>
                                          </p:spTgt>
                                        </p:tgtEl>
                                      </p:cBhvr>
                                    </p:animEffect>
                                  </p:childTnLst>
                                </p:cTn>
                              </p:par>
                              <p:par>
                                <p:cTn id="11" presetID="17" presetClass="entr" presetSubtype="10" fill="hold" nodeType="withEffect">
                                  <p:stCondLst>
                                    <p:cond delay="1500"/>
                                  </p:stCondLst>
                                  <p:childTnLst>
                                    <p:set>
                                      <p:cBhvr>
                                        <p:cTn id="12" dur="1" fill="hold">
                                          <p:stCondLst>
                                            <p:cond delay="0"/>
                                          </p:stCondLst>
                                        </p:cTn>
                                        <p:tgtEl>
                                          <p:spTgt spid="17"/>
                                        </p:tgtEl>
                                        <p:attrNameLst>
                                          <p:attrName>style.visibility</p:attrName>
                                        </p:attrNameLst>
                                      </p:cBhvr>
                                      <p:to>
                                        <p:strVal val="visible"/>
                                      </p:to>
                                    </p:set>
                                    <p:anim calcmode="lin" valueType="num">
                                      <p:cBhvr>
                                        <p:cTn id="13" dur="2000" fill="hold"/>
                                        <p:tgtEl>
                                          <p:spTgt spid="17"/>
                                        </p:tgtEl>
                                        <p:attrNameLst>
                                          <p:attrName>ppt_w</p:attrName>
                                        </p:attrNameLst>
                                      </p:cBhvr>
                                      <p:tavLst>
                                        <p:tav tm="0">
                                          <p:val>
                                            <p:fltVal val="0"/>
                                          </p:val>
                                        </p:tav>
                                        <p:tav tm="100000">
                                          <p:val>
                                            <p:strVal val="#ppt_w"/>
                                          </p:val>
                                        </p:tav>
                                      </p:tavLst>
                                    </p:anim>
                                    <p:anim calcmode="lin" valueType="num">
                                      <p:cBhvr>
                                        <p:cTn id="14" dur="2000" fill="hold"/>
                                        <p:tgtEl>
                                          <p:spTgt spid="17"/>
                                        </p:tgtEl>
                                        <p:attrNameLst>
                                          <p:attrName>ppt_h</p:attrName>
                                        </p:attrNameLst>
                                      </p:cBhvr>
                                      <p:tavLst>
                                        <p:tav tm="0">
                                          <p:val>
                                            <p:strVal val="#ppt_h"/>
                                          </p:val>
                                        </p:tav>
                                        <p:tav tm="100000">
                                          <p:val>
                                            <p:strVal val="#ppt_h"/>
                                          </p:val>
                                        </p:tav>
                                      </p:tavLst>
                                    </p:anim>
                                  </p:childTnLst>
                                </p:cTn>
                              </p:par>
                              <p:par>
                                <p:cTn id="15" presetID="17" presetClass="entr" presetSubtype="10" fill="hold" nodeType="withEffect">
                                  <p:stCondLst>
                                    <p:cond delay="1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2000" fill="hold"/>
                                        <p:tgtEl>
                                          <p:spTgt spid="27"/>
                                        </p:tgtEl>
                                        <p:attrNameLst>
                                          <p:attrName>ppt_w</p:attrName>
                                        </p:attrNameLst>
                                      </p:cBhvr>
                                      <p:tavLst>
                                        <p:tav tm="0">
                                          <p:val>
                                            <p:fltVal val="0"/>
                                          </p:val>
                                        </p:tav>
                                        <p:tav tm="100000">
                                          <p:val>
                                            <p:strVal val="#ppt_w"/>
                                          </p:val>
                                        </p:tav>
                                      </p:tavLst>
                                    </p:anim>
                                    <p:anim calcmode="lin" valueType="num">
                                      <p:cBhvr>
                                        <p:cTn id="18" dur="2000" fill="hold"/>
                                        <p:tgtEl>
                                          <p:spTgt spid="27"/>
                                        </p:tgtEl>
                                        <p:attrNameLst>
                                          <p:attrName>ppt_h</p:attrName>
                                        </p:attrNameLst>
                                      </p:cBhvr>
                                      <p:tavLst>
                                        <p:tav tm="0">
                                          <p:val>
                                            <p:strVal val="#ppt_h"/>
                                          </p:val>
                                        </p:tav>
                                        <p:tav tm="100000">
                                          <p:val>
                                            <p:strVal val="#ppt_h"/>
                                          </p:val>
                                        </p:tav>
                                      </p:tavLst>
                                    </p:anim>
                                  </p:childTnLst>
                                </p:cTn>
                              </p:par>
                              <p:par>
                                <p:cTn id="19" presetID="10" presetClass="entr" presetSubtype="0" fill="hold" nodeType="withEffect">
                                  <p:stCondLst>
                                    <p:cond delay="2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3000"/>
                                        <p:tgtEl>
                                          <p:spTgt spid="13"/>
                                        </p:tgtEl>
                                      </p:cBhvr>
                                    </p:animEffect>
                                  </p:childTnLst>
                                </p:cTn>
                              </p:par>
                              <p:par>
                                <p:cTn id="22" presetID="10" presetClass="entr" presetSubtype="0" fill="hold" nodeType="withEffect">
                                  <p:stCondLst>
                                    <p:cond delay="25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0"/>
                                        <p:tgtEl>
                                          <p:spTgt spid="15"/>
                                        </p:tgtEl>
                                      </p:cBhvr>
                                    </p:animEffect>
                                  </p:childTnLst>
                                </p:cTn>
                              </p:par>
                              <p:par>
                                <p:cTn id="25" presetID="26" presetClass="emph" presetSubtype="0" repeatCount="10000" fill="hold" nodeType="withEffect">
                                  <p:stCondLst>
                                    <p:cond delay="2500"/>
                                  </p:stCondLst>
                                  <p:childTnLst>
                                    <p:animEffect transition="out" filter="fade">
                                      <p:cBhvr>
                                        <p:cTn id="26" dur="3000" tmFilter="0, 0; .2, .5; .8, .5; 1, 0"/>
                                        <p:tgtEl>
                                          <p:spTgt spid="13"/>
                                        </p:tgtEl>
                                      </p:cBhvr>
                                    </p:animEffect>
                                    <p:animScale>
                                      <p:cBhvr>
                                        <p:cTn id="27" dur="1500" autoRev="1" fill="hold"/>
                                        <p:tgtEl>
                                          <p:spTgt spid="13"/>
                                        </p:tgtEl>
                                      </p:cBhvr>
                                      <p:by x="105000" y="105000"/>
                                    </p:animScale>
                                  </p:childTnLst>
                                </p:cTn>
                              </p:par>
                              <p:par>
                                <p:cTn id="28" presetID="26" presetClass="emph" presetSubtype="0" repeatCount="10000" fill="hold" nodeType="withEffect">
                                  <p:stCondLst>
                                    <p:cond delay="2500"/>
                                  </p:stCondLst>
                                  <p:childTnLst>
                                    <p:animEffect transition="out" filter="fade">
                                      <p:cBhvr>
                                        <p:cTn id="29" dur="3000" tmFilter="0, 0; .2, .5; .8, .5; 1, 0"/>
                                        <p:tgtEl>
                                          <p:spTgt spid="15"/>
                                        </p:tgtEl>
                                      </p:cBhvr>
                                    </p:animEffect>
                                    <p:animScale>
                                      <p:cBhvr>
                                        <p:cTn id="30" dur="1500" autoRev="1" fill="hold"/>
                                        <p:tgtEl>
                                          <p:spTgt spid="15"/>
                                        </p:tgtEl>
                                      </p:cBhvr>
                                      <p:by x="105000" y="105000"/>
                                    </p:animScale>
                                  </p:childTnLst>
                                </p:cTn>
                              </p:par>
                              <p:par>
                                <p:cTn id="31" presetID="16" presetClass="entr" presetSubtype="21" fill="hold" grpId="0" nodeType="withEffect">
                                  <p:stCondLst>
                                    <p:cond delay="325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81000"/>
            <a:ext cx="11430000" cy="7355860"/>
          </a:xfrm>
          <a:prstGeom prst="rect">
            <a:avLst/>
          </a:prstGeom>
          <a:noFill/>
        </p:spPr>
        <p:txBody>
          <a:bodyPr wrap="square" rtlCol="0">
            <a:spAutoFit/>
          </a:bodyPr>
          <a:lstStyle/>
          <a:p>
            <a:r>
              <a:rPr lang="en-US" sz="4000" dirty="0">
                <a:effectLst>
                  <a:outerShdw blurRad="38100" dist="38100" dir="2700000" algn="tl">
                    <a:srgbClr val="000000">
                      <a:alpha val="43137"/>
                    </a:srgbClr>
                  </a:outerShdw>
                </a:effectLst>
              </a:rPr>
              <a:t>b.	However, the Qur’an is not 					entirely clear on this point.</a:t>
            </a:r>
          </a:p>
          <a:p>
            <a:endParaRPr lang="en-US" sz="3300" dirty="0">
              <a:effectLst>
                <a:outerShdw blurRad="38100" dist="38100" dir="2700000" algn="tl">
                  <a:srgbClr val="000000">
                    <a:alpha val="43137"/>
                  </a:srgbClr>
                </a:outerShdw>
              </a:effectLst>
            </a:endParaRPr>
          </a:p>
          <a:p>
            <a:r>
              <a:rPr lang="en-US" sz="4000" dirty="0">
                <a:effectLst>
                  <a:outerShdw blurRad="38100" dist="38100" dir="2700000" algn="tl">
                    <a:srgbClr val="000000">
                      <a:alpha val="43137"/>
                    </a:srgbClr>
                  </a:outerShdw>
                </a:effectLst>
              </a:rPr>
              <a:t>	Some suras suggest that he 					did die, but not by crucifixion.</a:t>
            </a:r>
          </a:p>
          <a:p>
            <a:endParaRPr lang="en-US" sz="3300" dirty="0">
              <a:effectLst>
                <a:outerShdw blurRad="38100" dist="38100" dir="2700000" algn="tl">
                  <a:srgbClr val="000000">
                    <a:alpha val="43137"/>
                  </a:srgbClr>
                </a:outerShdw>
              </a:effectLst>
            </a:endParaRPr>
          </a:p>
          <a:p>
            <a:r>
              <a:rPr lang="en-US" sz="4000" dirty="0">
                <a:effectLst>
                  <a:outerShdw blurRad="38100" dist="38100" dir="2700000" algn="tl">
                    <a:srgbClr val="000000">
                      <a:alpha val="43137"/>
                    </a:srgbClr>
                  </a:outerShdw>
                </a:effectLst>
              </a:rPr>
              <a:t>	</a:t>
            </a:r>
            <a:r>
              <a:rPr lang="en-US" sz="4000" baseline="30000" dirty="0">
                <a:effectLst>
                  <a:outerShdw blurRad="38100" dist="38100" dir="2700000" algn="tl">
                    <a:srgbClr val="000000">
                      <a:alpha val="43137"/>
                    </a:srgbClr>
                  </a:outerShdw>
                </a:effectLst>
              </a:rPr>
              <a:t>Sura 5:17 </a:t>
            </a:r>
            <a:r>
              <a:rPr lang="en-US" sz="4000" dirty="0">
                <a:effectLst>
                  <a:outerShdw blurRad="38100" dist="38100" dir="2700000" algn="tl">
                    <a:srgbClr val="000000">
                      <a:alpha val="43137"/>
                    </a:srgbClr>
                  </a:outerShdw>
                </a:effectLst>
              </a:rPr>
              <a:t>“Say, ‘who could prevent Allah 			from destroying the Messiah, the Son of 		Mary, together with his mother and all 		the people of the earth?” </a:t>
            </a:r>
          </a:p>
          <a:p>
            <a:endParaRPr lang="en-US" sz="3600" dirty="0">
              <a:latin typeface="+mj-lt"/>
            </a:endParaRPr>
          </a:p>
          <a:p>
            <a:endParaRPr lang="en-US" sz="3600" dirty="0">
              <a:latin typeface="+mj-lt"/>
            </a:endParaRPr>
          </a:p>
        </p:txBody>
      </p:sp>
      <p:sp>
        <p:nvSpPr>
          <p:cNvPr id="2" name="Rectangle 1">
            <a:extLst>
              <a:ext uri="{FF2B5EF4-FFF2-40B4-BE49-F238E27FC236}">
                <a16:creationId xmlns:a16="http://schemas.microsoft.com/office/drawing/2014/main" id="{5FD9CDEF-DD2C-52B3-4F87-2B29DA6E7DA2}"/>
              </a:ext>
            </a:extLst>
          </p:cNvPr>
          <p:cNvSpPr/>
          <p:nvPr/>
        </p:nvSpPr>
        <p:spPr>
          <a:xfrm>
            <a:off x="1295400" y="4168676"/>
            <a:ext cx="3810000" cy="2308324"/>
          </a:xfrm>
          <a:prstGeom prst="rect">
            <a:avLst/>
          </a:prstGeom>
          <a:noFill/>
        </p:spPr>
        <p:txBody>
          <a:bodyPr wrap="square" lIns="91440" tIns="45720" rIns="91440" bIns="45720">
            <a:spAutoFit/>
          </a:bodyPr>
          <a:lstStyle/>
          <a:p>
            <a:r>
              <a:rPr lang="en-US" sz="4800" dirty="0">
                <a:highlight>
                  <a:srgbClr val="000000"/>
                </a:highlight>
              </a:rPr>
              <a:t>A theological enigma within Islam</a:t>
            </a:r>
            <a:endParaRPr lang="en-US" sz="48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pic>
        <p:nvPicPr>
          <p:cNvPr id="5" name="Picture 4">
            <a:extLst>
              <a:ext uri="{FF2B5EF4-FFF2-40B4-BE49-F238E27FC236}">
                <a16:creationId xmlns:a16="http://schemas.microsoft.com/office/drawing/2014/main" id="{415526A5-91A0-5B00-5ECF-81890C3121E1}"/>
              </a:ext>
            </a:extLst>
          </p:cNvPr>
          <p:cNvPicPr>
            <a:picLocks noChangeAspect="1"/>
          </p:cNvPicPr>
          <p:nvPr/>
        </p:nvPicPr>
        <p:blipFill>
          <a:blip r:embed="rId3"/>
          <a:stretch>
            <a:fillRect/>
          </a:stretch>
        </p:blipFill>
        <p:spPr>
          <a:xfrm>
            <a:off x="5638800" y="3124200"/>
            <a:ext cx="3724795" cy="4124901"/>
          </a:xfrm>
          <a:prstGeom prst="rect">
            <a:avLst/>
          </a:prstGeom>
          <a:ln>
            <a:noFill/>
          </a:ln>
          <a:effectLst>
            <a:outerShdw blurRad="292100" dist="139700" dir="2700000" algn="tl" rotWithShape="0">
              <a:srgbClr val="333333">
                <a:alpha val="65000"/>
              </a:srgbClr>
            </a:outerShdw>
          </a:effectLst>
        </p:spPr>
      </p:pic>
      <p:sp>
        <p:nvSpPr>
          <p:cNvPr id="3" name="TextBox 2">
            <a:extLst>
              <a:ext uri="{FF2B5EF4-FFF2-40B4-BE49-F238E27FC236}">
                <a16:creationId xmlns:a16="http://schemas.microsoft.com/office/drawing/2014/main" id="{56CD7592-7468-3E39-8483-AAE43A30B5D0}"/>
              </a:ext>
            </a:extLst>
          </p:cNvPr>
          <p:cNvSpPr txBox="1"/>
          <p:nvPr/>
        </p:nvSpPr>
        <p:spPr>
          <a:xfrm>
            <a:off x="457200" y="182880"/>
            <a:ext cx="11277600" cy="4082656"/>
          </a:xfrm>
          <a:prstGeom prst="rect">
            <a:avLst/>
          </a:prstGeom>
          <a:noFill/>
        </p:spPr>
        <p:txBody>
          <a:bodyPr wrap="square" rtlCol="0">
            <a:spAutoFit/>
          </a:bodyPr>
          <a:lstStyle/>
          <a:p>
            <a:pPr>
              <a:lnSpc>
                <a:spcPct val="95000"/>
              </a:lnSpc>
              <a:tabLst>
                <a:tab pos="749300" algn="l"/>
              </a:tabLst>
            </a:pPr>
            <a:r>
              <a:rPr lang="en-US" sz="4000" dirty="0">
                <a:effectLst>
                  <a:outerShdw blurRad="38100" dist="38100" dir="2700000" algn="tl">
                    <a:srgbClr val="000000">
                      <a:alpha val="43137"/>
                    </a:srgbClr>
                  </a:outerShdw>
                </a:effectLst>
              </a:rPr>
              <a:t>Still, several Islamic scholars have insisted          that </a:t>
            </a:r>
            <a:r>
              <a:rPr lang="en-US" sz="4400" b="1" dirty="0">
                <a:effectLst>
                  <a:outerShdw blurRad="38100" dist="38100" dir="2700000" algn="tl">
                    <a:srgbClr val="000000">
                      <a:alpha val="43137"/>
                    </a:srgbClr>
                  </a:outerShdw>
                </a:effectLst>
              </a:rPr>
              <a:t>ALLAH RAISED HIM FROM THE DEAD </a:t>
            </a:r>
            <a:r>
              <a:rPr lang="en-US" sz="4000" dirty="0">
                <a:effectLst>
                  <a:outerShdw blurRad="38100" dist="38100" dir="2700000" algn="tl">
                    <a:srgbClr val="000000">
                      <a:alpha val="43137"/>
                    </a:srgbClr>
                  </a:outerShdw>
                </a:effectLst>
              </a:rPr>
              <a:t>and took him to heaven. </a:t>
            </a:r>
          </a:p>
          <a:p>
            <a:pPr>
              <a:lnSpc>
                <a:spcPct val="95000"/>
              </a:lnSpc>
              <a:tabLst>
                <a:tab pos="749300" algn="l"/>
              </a:tabLst>
            </a:pPr>
            <a:endParaRPr lang="en-US" dirty="0">
              <a:effectLst>
                <a:outerShdw blurRad="38100" dist="38100" dir="2700000" algn="tl">
                  <a:srgbClr val="000000">
                    <a:alpha val="43137"/>
                  </a:srgbClr>
                </a:outerShdw>
              </a:effectLst>
            </a:endParaRPr>
          </a:p>
          <a:p>
            <a:pPr>
              <a:lnSpc>
                <a:spcPct val="95000"/>
              </a:lnSpc>
              <a:tabLst>
                <a:tab pos="749300" algn="l"/>
              </a:tabLst>
            </a:pPr>
            <a:r>
              <a:rPr lang="en-US" sz="3600" baseline="30000" dirty="0">
                <a:effectLst>
                  <a:outerShdw blurRad="38100" dist="38100" dir="2700000" algn="tl">
                    <a:srgbClr val="000000">
                      <a:alpha val="43137"/>
                    </a:srgbClr>
                  </a:outerShdw>
                </a:effectLst>
              </a:rPr>
              <a:t>Sura 6:60 </a:t>
            </a:r>
            <a:r>
              <a:rPr lang="en-US" sz="3600" dirty="0">
                <a:effectLst>
                  <a:outerShdw blurRad="38100" dist="38100" dir="2700000" algn="tl">
                    <a:srgbClr val="000000">
                      <a:alpha val="43137"/>
                    </a:srgbClr>
                  </a:outerShdw>
                </a:effectLst>
              </a:rPr>
              <a:t>“It is He that makes you sleep like the dead by night, knowing what you have done by day, and then rouses you up to fulfill your allotted span of life.”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par>
                                <p:cTn id="13" presetID="42" presetClass="entr" presetSubtype="0" fill="hold" nodeType="withEffect">
                                  <p:stCondLst>
                                    <p:cond delay="377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fade">
                                      <p:cBhvr>
                                        <p:cTn id="15" dur="1000"/>
                                        <p:tgtEl>
                                          <p:spTgt spid="4">
                                            <p:txEl>
                                              <p:pRg st="4" end="4"/>
                                            </p:txEl>
                                          </p:spTgt>
                                        </p:tgtEl>
                                      </p:cBhvr>
                                    </p:animEffect>
                                    <p:anim calcmode="lin" valueType="num">
                                      <p:cBhvr>
                                        <p:cTn id="1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64" presetClass="path" presetSubtype="0" accel="50000" decel="50000" fill="hold" grpId="0" nodeType="clickEffect">
                                  <p:stCondLst>
                                    <p:cond delay="0"/>
                                  </p:stCondLst>
                                  <p:iterate type="lt">
                                    <p:tmPct val="0"/>
                                  </p:iterate>
                                  <p:childTnLst>
                                    <p:animMotion origin="layout" path="M -2.08333E-6 2.59259E-6 L -2.08333E-6 -0.25 " pathEditMode="relative" rAng="0" ptsTypes="AA">
                                      <p:cBhvr>
                                        <p:cTn id="21" dur="2000" fill="hold"/>
                                        <p:tgtEl>
                                          <p:spTgt spid="4">
                                            <p:txEl>
                                              <p:pRg st="0" end="0"/>
                                            </p:txEl>
                                          </p:spTgt>
                                        </p:tgtEl>
                                        <p:attrNameLst>
                                          <p:attrName>ppt_x</p:attrName>
                                          <p:attrName>ppt_y</p:attrName>
                                        </p:attrNameLst>
                                      </p:cBhvr>
                                      <p:rCtr x="0" y="-12500"/>
                                    </p:animMotion>
                                  </p:childTnLst>
                                </p:cTn>
                              </p:par>
                              <p:par>
                                <p:cTn id="22" presetID="64" presetClass="path" presetSubtype="0" accel="50000" decel="50000" fill="hold" grpId="0" nodeType="withEffect">
                                  <p:stCondLst>
                                    <p:cond delay="0"/>
                                  </p:stCondLst>
                                  <p:iterate type="lt">
                                    <p:tmPct val="0"/>
                                  </p:iterate>
                                  <p:childTnLst>
                                    <p:animMotion origin="layout" path="M -2.08333E-6 -4.81481E-6 L -2.08333E-6 -0.25 " pathEditMode="relative" rAng="0" ptsTypes="AA">
                                      <p:cBhvr>
                                        <p:cTn id="23" dur="2000" fill="hold"/>
                                        <p:tgtEl>
                                          <p:spTgt spid="4">
                                            <p:txEl>
                                              <p:pRg st="2" end="2"/>
                                            </p:txEl>
                                          </p:spTgt>
                                        </p:tgtEl>
                                        <p:attrNameLst>
                                          <p:attrName>ppt_x</p:attrName>
                                          <p:attrName>ppt_y</p:attrName>
                                        </p:attrNameLst>
                                      </p:cBhvr>
                                      <p:rCtr x="0" y="-12500"/>
                                    </p:animMotion>
                                  </p:childTnLst>
                                </p:cTn>
                              </p:par>
                              <p:par>
                                <p:cTn id="24" presetID="64" presetClass="path" presetSubtype="0" accel="50000" decel="50000" fill="hold" grpId="0" nodeType="withEffect">
                                  <p:stCondLst>
                                    <p:cond delay="0"/>
                                  </p:stCondLst>
                                  <p:childTnLst>
                                    <p:animMotion origin="layout" path="M -2.08333E-6 3.7037E-7 L 0.00495 -0.45324 " pathEditMode="relative" rAng="0" ptsTypes="AA">
                                      <p:cBhvr>
                                        <p:cTn id="25" dur="2000" fill="hold"/>
                                        <p:tgtEl>
                                          <p:spTgt spid="4">
                                            <p:txEl>
                                              <p:pRg st="4" end="4"/>
                                            </p:txEl>
                                          </p:spTgt>
                                        </p:tgtEl>
                                        <p:attrNameLst>
                                          <p:attrName>ppt_x</p:attrName>
                                          <p:attrName>ppt_y</p:attrName>
                                        </p:attrNameLst>
                                      </p:cBhvr>
                                      <p:rCtr x="247" y="-22662"/>
                                    </p:animMotion>
                                  </p:childTnLst>
                                </p:cTn>
                              </p:par>
                              <p:par>
                                <p:cTn id="26" presetID="10" presetClass="exit" presetSubtype="0" fill="hold" grpId="1" nodeType="withEffect">
                                  <p:stCondLst>
                                    <p:cond delay="0"/>
                                  </p:stCondLst>
                                  <p:iterate type="lt">
                                    <p:tmPct val="0"/>
                                  </p:iterate>
                                  <p:childTnLst>
                                    <p:animEffect transition="out" filter="fade">
                                      <p:cBhvr>
                                        <p:cTn id="27" dur="500"/>
                                        <p:tgtEl>
                                          <p:spTgt spid="4">
                                            <p:txEl>
                                              <p:pRg st="0" end="0"/>
                                            </p:txEl>
                                          </p:spTgt>
                                        </p:tgtEl>
                                      </p:cBhvr>
                                    </p:animEffect>
                                    <p:set>
                                      <p:cBhvr>
                                        <p:cTn id="28" dur="1" fill="hold">
                                          <p:stCondLst>
                                            <p:cond delay="499"/>
                                          </p:stCondLst>
                                        </p:cTn>
                                        <p:tgtEl>
                                          <p:spTgt spid="4">
                                            <p:txEl>
                                              <p:pRg st="0" end="0"/>
                                            </p:txEl>
                                          </p:spTgt>
                                        </p:tgtEl>
                                        <p:attrNameLst>
                                          <p:attrName>style.visibility</p:attrName>
                                        </p:attrNameLst>
                                      </p:cBhvr>
                                      <p:to>
                                        <p:strVal val="hidden"/>
                                      </p:to>
                                    </p:set>
                                  </p:childTnLst>
                                </p:cTn>
                              </p:par>
                              <p:par>
                                <p:cTn id="29" presetID="10" presetClass="exit" presetSubtype="0" fill="hold" grpId="1" nodeType="withEffect">
                                  <p:stCondLst>
                                    <p:cond delay="0"/>
                                  </p:stCondLst>
                                  <p:iterate type="lt">
                                    <p:tmPct val="0"/>
                                  </p:iterate>
                                  <p:childTnLst>
                                    <p:animEffect transition="out" filter="fade">
                                      <p:cBhvr>
                                        <p:cTn id="30" dur="500"/>
                                        <p:tgtEl>
                                          <p:spTgt spid="4">
                                            <p:txEl>
                                              <p:pRg st="2" end="2"/>
                                            </p:txEl>
                                          </p:spTgt>
                                        </p:tgtEl>
                                      </p:cBhvr>
                                    </p:animEffect>
                                    <p:set>
                                      <p:cBhvr>
                                        <p:cTn id="31" dur="1" fill="hold">
                                          <p:stCondLst>
                                            <p:cond delay="499"/>
                                          </p:stCondLst>
                                        </p:cTn>
                                        <p:tgtEl>
                                          <p:spTgt spid="4">
                                            <p:txEl>
                                              <p:pRg st="2" end="2"/>
                                            </p:txEl>
                                          </p:spTgt>
                                        </p:tgtEl>
                                        <p:attrNameLst>
                                          <p:attrName>style.visibility</p:attrName>
                                        </p:attrNameLst>
                                      </p:cBhvr>
                                      <p:to>
                                        <p:strVal val="hidden"/>
                                      </p:to>
                                    </p:set>
                                  </p:childTnLst>
                                </p:cTn>
                              </p:par>
                            </p:childTnLst>
                          </p:cTn>
                        </p:par>
                        <p:par>
                          <p:cTn id="32" fill="hold">
                            <p:stCondLst>
                              <p:cond delay="2000"/>
                            </p:stCondLst>
                            <p:childTnLst>
                              <p:par>
                                <p:cTn id="33" presetID="10" presetClass="entr" presetSubtype="0" fill="hold" grpId="0" nodeType="afterEffect">
                                  <p:stCondLst>
                                    <p:cond delay="0"/>
                                  </p:stCondLst>
                                  <p:iterate type="lt">
                                    <p:tmPct val="12000"/>
                                  </p:iterate>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par>
                                <p:cTn id="36" presetID="10" presetClass="entr" presetSubtype="0" fill="hold" nodeType="withEffect">
                                  <p:stCondLst>
                                    <p:cond delay="0"/>
                                  </p:stCondLst>
                                  <p:iterate type="lt">
                                    <p:tmPct val="12000"/>
                                  </p:iterate>
                                  <p:childTnLst>
                                    <p:set>
                                      <p:cBhvr>
                                        <p:cTn id="37" dur="1" fill="hold">
                                          <p:stCondLst>
                                            <p:cond delay="0"/>
                                          </p:stCondLst>
                                        </p:cTn>
                                        <p:tgtEl>
                                          <p:spTgt spid="3">
                                            <p:txEl>
                                              <p:pRg st="0" end="0"/>
                                            </p:txEl>
                                          </p:spTgt>
                                        </p:tgtEl>
                                        <p:attrNameLst>
                                          <p:attrName>style.visibility</p:attrName>
                                        </p:attrNameLst>
                                      </p:cBhvr>
                                      <p:to>
                                        <p:strVal val="visible"/>
                                      </p:to>
                                    </p:set>
                                    <p:animEffect transition="in" filter="fade">
                                      <p:cBhvr>
                                        <p:cTn id="38" dur="500"/>
                                        <p:tgtEl>
                                          <p:spTgt spid="3">
                                            <p:txEl>
                                              <p:pRg st="0" end="0"/>
                                            </p:txEl>
                                          </p:spTgt>
                                        </p:tgtEl>
                                      </p:cBhvr>
                                    </p:animEffect>
                                  </p:childTnLst>
                                </p:cTn>
                              </p:par>
                              <p:par>
                                <p:cTn id="39" presetID="10" presetClass="exit" presetSubtype="0" fill="hold" grpId="2" nodeType="withEffect">
                                  <p:stCondLst>
                                    <p:cond delay="0"/>
                                  </p:stCondLst>
                                  <p:iterate type="lt">
                                    <p:tmPct val="0"/>
                                  </p:iterate>
                                  <p:childTnLst>
                                    <p:animEffect transition="out" filter="fade">
                                      <p:cBhvr>
                                        <p:cTn id="40" dur="500"/>
                                        <p:tgtEl>
                                          <p:spTgt spid="4">
                                            <p:txEl>
                                              <p:pRg st="0" end="0"/>
                                            </p:txEl>
                                          </p:spTgt>
                                        </p:tgtEl>
                                      </p:cBhvr>
                                    </p:animEffect>
                                    <p:set>
                                      <p:cBhvr>
                                        <p:cTn id="41" dur="1" fill="hold">
                                          <p:stCondLst>
                                            <p:cond delay="499"/>
                                          </p:stCondLst>
                                        </p:cTn>
                                        <p:tgtEl>
                                          <p:spTgt spid="4">
                                            <p:txEl>
                                              <p:pRg st="0" end="0"/>
                                            </p:txEl>
                                          </p:spTgt>
                                        </p:tgtEl>
                                        <p:attrNameLst>
                                          <p:attrName>style.visibility</p:attrName>
                                        </p:attrNameLst>
                                      </p:cBhvr>
                                      <p:to>
                                        <p:strVal val="hidden"/>
                                      </p:to>
                                    </p:set>
                                  </p:childTnLst>
                                </p:cTn>
                              </p:par>
                              <p:par>
                                <p:cTn id="42" presetID="10" presetClass="exit" presetSubtype="0" fill="hold" grpId="2" nodeType="withEffect">
                                  <p:stCondLst>
                                    <p:cond delay="0"/>
                                  </p:stCondLst>
                                  <p:iterate type="lt">
                                    <p:tmPct val="0"/>
                                  </p:iterate>
                                  <p:childTnLst>
                                    <p:animEffect transition="out" filter="fade">
                                      <p:cBhvr>
                                        <p:cTn id="43" dur="500"/>
                                        <p:tgtEl>
                                          <p:spTgt spid="4">
                                            <p:txEl>
                                              <p:pRg st="2" end="2"/>
                                            </p:txEl>
                                          </p:spTgt>
                                        </p:tgtEl>
                                      </p:cBhvr>
                                    </p:animEffect>
                                    <p:set>
                                      <p:cBhvr>
                                        <p:cTn id="44" dur="1" fill="hold">
                                          <p:stCondLst>
                                            <p:cond delay="499"/>
                                          </p:stCondLst>
                                        </p:cTn>
                                        <p:tgtEl>
                                          <p:spTgt spid="4">
                                            <p:txEl>
                                              <p:pRg st="2" end="2"/>
                                            </p:txEl>
                                          </p:spTgt>
                                        </p:tgtEl>
                                        <p:attrNameLst>
                                          <p:attrName>style.visibility</p:attrName>
                                        </p:attrNameLst>
                                      </p:cBhvr>
                                      <p:to>
                                        <p:strVal val="hidden"/>
                                      </p:to>
                                    </p:set>
                                  </p:childTnLst>
                                </p:cTn>
                              </p:par>
                              <p:par>
                                <p:cTn id="45" presetID="10" presetClass="exit" presetSubtype="0" fill="hold" grpId="2" nodeType="withEffect">
                                  <p:stCondLst>
                                    <p:cond delay="0"/>
                                  </p:stCondLst>
                                  <p:childTnLst>
                                    <p:animEffect transition="out" filter="fade">
                                      <p:cBhvr>
                                        <p:cTn id="46" dur="500"/>
                                        <p:tgtEl>
                                          <p:spTgt spid="4">
                                            <p:txEl>
                                              <p:pRg st="4" end="4"/>
                                            </p:txEl>
                                          </p:spTgt>
                                        </p:tgtEl>
                                      </p:cBhvr>
                                    </p:animEffect>
                                    <p:set>
                                      <p:cBhvr>
                                        <p:cTn id="47" dur="1" fill="hold">
                                          <p:stCondLst>
                                            <p:cond delay="499"/>
                                          </p:stCondLst>
                                        </p:cTn>
                                        <p:tgtEl>
                                          <p:spTgt spid="4">
                                            <p:txEl>
                                              <p:pRg st="4" end="4"/>
                                            </p:txEl>
                                          </p:spTgt>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2" end="2"/>
                                            </p:txEl>
                                          </p:spTgt>
                                        </p:tgtEl>
                                        <p:attrNameLst>
                                          <p:attrName>style.visibility</p:attrName>
                                        </p:attrNameLst>
                                      </p:cBhvr>
                                      <p:to>
                                        <p:strVal val="visible"/>
                                      </p:to>
                                    </p:set>
                                    <p:animEffect transition="in" filter="fade">
                                      <p:cBhvr>
                                        <p:cTn id="52" dur="500"/>
                                        <p:tgtEl>
                                          <p:spTgt spid="3">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iterate type="lt">
                                    <p:tmPct val="12000"/>
                                  </p:iterate>
                                  <p:childTnLst>
                                    <p:set>
                                      <p:cBhvr>
                                        <p:cTn id="56" dur="1" fill="hold">
                                          <p:stCondLst>
                                            <p:cond delay="0"/>
                                          </p:stCondLst>
                                        </p:cTn>
                                        <p:tgtEl>
                                          <p:spTgt spid="2"/>
                                        </p:tgtEl>
                                        <p:attrNameLst>
                                          <p:attrName>style.visibility</p:attrName>
                                        </p:attrNameLst>
                                      </p:cBhvr>
                                      <p:to>
                                        <p:strVal val="visible"/>
                                      </p:to>
                                    </p:set>
                                    <p:animEffect transition="in" filter="fade">
                                      <p:cBhvr>
                                        <p:cTn id="57" dur="500"/>
                                        <p:tgtEl>
                                          <p:spTgt spid="2"/>
                                        </p:tgtEl>
                                      </p:cBhvr>
                                    </p:animEffect>
                                  </p:childTnLst>
                                </p:cTn>
                              </p:par>
                              <p:par>
                                <p:cTn id="58" presetID="31" presetClass="entr" presetSubtype="0" fill="hold" nodeType="withEffect">
                                  <p:stCondLst>
                                    <p:cond delay="500"/>
                                  </p:stCondLst>
                                  <p:childTnLst>
                                    <p:set>
                                      <p:cBhvr>
                                        <p:cTn id="59" dur="1" fill="hold">
                                          <p:stCondLst>
                                            <p:cond delay="0"/>
                                          </p:stCondLst>
                                        </p:cTn>
                                        <p:tgtEl>
                                          <p:spTgt spid="5"/>
                                        </p:tgtEl>
                                        <p:attrNameLst>
                                          <p:attrName>style.visibility</p:attrName>
                                        </p:attrNameLst>
                                      </p:cBhvr>
                                      <p:to>
                                        <p:strVal val="visible"/>
                                      </p:to>
                                    </p:set>
                                    <p:anim calcmode="lin" valueType="num">
                                      <p:cBhvr>
                                        <p:cTn id="60" dur="2500" fill="hold"/>
                                        <p:tgtEl>
                                          <p:spTgt spid="5"/>
                                        </p:tgtEl>
                                        <p:attrNameLst>
                                          <p:attrName>ppt_w</p:attrName>
                                        </p:attrNameLst>
                                      </p:cBhvr>
                                      <p:tavLst>
                                        <p:tav tm="0">
                                          <p:val>
                                            <p:fltVal val="0"/>
                                          </p:val>
                                        </p:tav>
                                        <p:tav tm="100000">
                                          <p:val>
                                            <p:strVal val="#ppt_w"/>
                                          </p:val>
                                        </p:tav>
                                      </p:tavLst>
                                    </p:anim>
                                    <p:anim calcmode="lin" valueType="num">
                                      <p:cBhvr>
                                        <p:cTn id="61" dur="2500" fill="hold"/>
                                        <p:tgtEl>
                                          <p:spTgt spid="5"/>
                                        </p:tgtEl>
                                        <p:attrNameLst>
                                          <p:attrName>ppt_h</p:attrName>
                                        </p:attrNameLst>
                                      </p:cBhvr>
                                      <p:tavLst>
                                        <p:tav tm="0">
                                          <p:val>
                                            <p:fltVal val="0"/>
                                          </p:val>
                                        </p:tav>
                                        <p:tav tm="100000">
                                          <p:val>
                                            <p:strVal val="#ppt_h"/>
                                          </p:val>
                                        </p:tav>
                                      </p:tavLst>
                                    </p:anim>
                                    <p:anim calcmode="lin" valueType="num">
                                      <p:cBhvr>
                                        <p:cTn id="62" dur="2500" fill="hold"/>
                                        <p:tgtEl>
                                          <p:spTgt spid="5"/>
                                        </p:tgtEl>
                                        <p:attrNameLst>
                                          <p:attrName>style.rotation</p:attrName>
                                        </p:attrNameLst>
                                      </p:cBhvr>
                                      <p:tavLst>
                                        <p:tav tm="0">
                                          <p:val>
                                            <p:fltVal val="90"/>
                                          </p:val>
                                        </p:tav>
                                        <p:tav tm="100000">
                                          <p:val>
                                            <p:fltVal val="0"/>
                                          </p:val>
                                        </p:tav>
                                      </p:tavLst>
                                    </p:anim>
                                    <p:animEffect transition="in" filter="fade">
                                      <p:cBhvr>
                                        <p:cTn id="63" dur="2500"/>
                                        <p:tgtEl>
                                          <p:spTgt spid="5"/>
                                        </p:tgtEl>
                                      </p:cBhvr>
                                    </p:animEffect>
                                  </p:childTnLst>
                                </p:cTn>
                              </p:par>
                              <p:par>
                                <p:cTn id="64" presetID="6" presetClass="emph" presetSubtype="0" fill="hold" grpId="1" nodeType="withEffect">
                                  <p:stCondLst>
                                    <p:cond delay="500"/>
                                  </p:stCondLst>
                                  <p:childTnLst>
                                    <p:animScale>
                                      <p:cBhvr>
                                        <p:cTn id="65" dur="2000" fill="hold"/>
                                        <p:tgtEl>
                                          <p:spTgt spid="3">
                                            <p:txEl>
                                              <p:pRg st="2" end="2"/>
                                            </p:txEl>
                                          </p:spTgt>
                                        </p:tgtEl>
                                      </p:cBhvr>
                                      <p:by x="65000" y="6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4" grpId="1" uiExpand="1" build="allAtOnce"/>
      <p:bldP spid="4" grpId="2" uiExpand="1" build="allAtOnce"/>
      <p:bldP spid="2" grpId="0"/>
      <p:bldP spid="3" grpId="0" animBg="1"/>
      <p:bldP spid="3" grpId="1" uiExpand="1"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11D3B-89D9-9650-C88E-9F5CA1F01CB9}"/>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75783B46-449F-3A99-F2CD-09C583FFF6AD}"/>
              </a:ext>
            </a:extLst>
          </p:cNvPr>
          <p:cNvSpPr>
            <a:spLocks noGrp="1"/>
          </p:cNvSpPr>
          <p:nvPr>
            <p:ph type="ctrTitle"/>
          </p:nvPr>
        </p:nvSpPr>
        <p:spPr>
          <a:xfrm>
            <a:off x="384048" y="347472"/>
            <a:ext cx="6934200" cy="2953512"/>
          </a:xfrm>
        </p:spPr>
        <p:txBody>
          <a:bodyPr>
            <a:noAutofit/>
          </a:bodyPr>
          <a:lstStyle/>
          <a:p>
            <a:r>
              <a:rPr lang="en-US" sz="2800" dirty="0">
                <a:effectLst>
                  <a:outerShdw blurRad="38100" dist="38100" dir="2700000" algn="tl">
                    <a:srgbClr val="000000">
                      <a:alpha val="43137"/>
                    </a:srgbClr>
                  </a:outerShdw>
                </a:effectLst>
                <a:latin typeface="+mn-lt"/>
              </a:rPr>
              <a:t>“As a matter of fact, </a:t>
            </a:r>
            <a:r>
              <a:rPr lang="en-US" sz="4400" b="1" dirty="0">
                <a:effectLst>
                  <a:outerShdw blurRad="38100" dist="38100" dir="2700000" algn="tl">
                    <a:srgbClr val="000000">
                      <a:alpha val="43137"/>
                    </a:srgbClr>
                  </a:outerShdw>
                </a:effectLst>
                <a:highlight>
                  <a:srgbClr val="000000"/>
                </a:highlight>
                <a:latin typeface="+mn-lt"/>
              </a:rPr>
              <a:t>WE</a:t>
            </a:r>
            <a:r>
              <a:rPr lang="en-US" sz="2800" dirty="0">
                <a:effectLst>
                  <a:outerShdw blurRad="38100" dist="38100" dir="2700000" algn="tl">
                    <a:srgbClr val="000000">
                      <a:alpha val="43137"/>
                    </a:srgbClr>
                  </a:outerShdw>
                </a:effectLst>
                <a:latin typeface="+mn-lt"/>
              </a:rPr>
              <a:t>,</a:t>
            </a:r>
            <a:r>
              <a:rPr lang="en-US" sz="3200" dirty="0">
                <a:effectLst>
                  <a:outerShdw blurRad="38100" dist="38100" dir="2700000" algn="tl">
                    <a:srgbClr val="000000">
                      <a:alpha val="43137"/>
                    </a:srgbClr>
                  </a:outerShdw>
                </a:effectLst>
                <a:latin typeface="+mn-lt"/>
              </a:rPr>
              <a:t> </a:t>
            </a:r>
            <a:r>
              <a:rPr lang="en-US" sz="2800" dirty="0">
                <a:effectLst>
                  <a:outerShdw blurRad="38100" dist="38100" dir="2700000" algn="tl">
                    <a:srgbClr val="000000">
                      <a:alpha val="43137"/>
                    </a:srgbClr>
                  </a:outerShdw>
                </a:effectLst>
                <a:latin typeface="+mn-lt"/>
              </a:rPr>
              <a:t>all of us . . . </a:t>
            </a:r>
            <a:r>
              <a:rPr lang="en-US" sz="4400" b="1" dirty="0">
                <a:effectLst>
                  <a:outerShdw blurRad="38100" dist="38100" dir="2700000" algn="tl">
                    <a:srgbClr val="000000">
                      <a:alpha val="43137"/>
                    </a:srgbClr>
                  </a:outerShdw>
                </a:effectLst>
                <a:highlight>
                  <a:srgbClr val="000000"/>
                </a:highlight>
                <a:latin typeface="+mn-lt"/>
              </a:rPr>
              <a:t>BELIEVE IN JESUS</a:t>
            </a:r>
            <a:r>
              <a:rPr lang="en-US" sz="3200" dirty="0">
                <a:effectLst>
                  <a:outerShdw blurRad="38100" dist="38100" dir="2700000" algn="tl">
                    <a:srgbClr val="000000">
                      <a:alpha val="43137"/>
                    </a:srgbClr>
                  </a:outerShdw>
                </a:effectLst>
                <a:latin typeface="+mn-lt"/>
              </a:rPr>
              <a:t>. </a:t>
            </a:r>
            <a:r>
              <a:rPr lang="en-US" sz="4400" b="1" dirty="0">
                <a:effectLst>
                  <a:outerShdw blurRad="38100" dist="38100" dir="2700000" algn="tl">
                    <a:srgbClr val="000000">
                      <a:alpha val="43137"/>
                    </a:srgbClr>
                  </a:outerShdw>
                </a:effectLst>
                <a:highlight>
                  <a:srgbClr val="000000"/>
                </a:highlight>
                <a:latin typeface="+mn-lt"/>
              </a:rPr>
              <a:t>I</a:t>
            </a:r>
            <a:r>
              <a:rPr lang="en-US" sz="4400" b="1" dirty="0">
                <a:effectLst>
                  <a:outerShdw blurRad="38100" dist="38100" dir="2700000" algn="tl">
                    <a:srgbClr val="000000">
                      <a:alpha val="43137"/>
                    </a:srgbClr>
                  </a:outerShdw>
                </a:effectLst>
                <a:latin typeface="+mn-lt"/>
              </a:rPr>
              <a:t> </a:t>
            </a:r>
            <a:r>
              <a:rPr lang="en-US" sz="4400" b="1" dirty="0">
                <a:effectLst>
                  <a:outerShdw blurRad="38100" dist="38100" dir="2700000" algn="tl">
                    <a:srgbClr val="000000">
                      <a:alpha val="43137"/>
                    </a:srgbClr>
                  </a:outerShdw>
                </a:effectLst>
                <a:highlight>
                  <a:srgbClr val="000000"/>
                </a:highlight>
                <a:latin typeface="+mn-lt"/>
              </a:rPr>
              <a:t>BELIEVE IN</a:t>
            </a:r>
            <a:r>
              <a:rPr lang="en-US" sz="4000" b="1" dirty="0">
                <a:effectLst>
                  <a:outerShdw blurRad="38100" dist="38100" dir="2700000" algn="tl">
                    <a:srgbClr val="000000">
                      <a:alpha val="43137"/>
                    </a:srgbClr>
                  </a:outerShdw>
                </a:effectLst>
                <a:latin typeface="+mn-lt"/>
              </a:rPr>
              <a:t> </a:t>
            </a:r>
            <a:r>
              <a:rPr lang="en-US" sz="4400" b="1" dirty="0">
                <a:effectLst>
                  <a:outerShdw blurRad="38100" dist="38100" dir="2700000" algn="tl">
                    <a:srgbClr val="000000">
                      <a:alpha val="43137"/>
                    </a:srgbClr>
                  </a:outerShdw>
                </a:effectLst>
                <a:highlight>
                  <a:srgbClr val="000000"/>
                </a:highlight>
                <a:latin typeface="+mn-lt"/>
              </a:rPr>
              <a:t>JESUS</a:t>
            </a:r>
            <a:r>
              <a:rPr lang="en-US" sz="2800" dirty="0">
                <a:effectLst>
                  <a:outerShdw blurRad="38100" dist="38100" dir="2700000" algn="tl">
                    <a:srgbClr val="000000">
                      <a:alpha val="43137"/>
                    </a:srgbClr>
                  </a:outerShdw>
                </a:effectLst>
                <a:latin typeface="+mn-lt"/>
              </a:rPr>
              <a:t>. . . . I believe in Mohammed and all prophets.  So our mission here is to introduce people to God. . </a:t>
            </a:r>
            <a:r>
              <a:rPr lang="en-US" sz="4400" b="1" dirty="0">
                <a:effectLst>
                  <a:outerShdw blurRad="38100" dist="38100" dir="2700000" algn="tl">
                    <a:srgbClr val="000000">
                      <a:alpha val="43137"/>
                    </a:srgbClr>
                  </a:outerShdw>
                </a:effectLst>
                <a:highlight>
                  <a:srgbClr val="000000"/>
                </a:highlight>
                <a:latin typeface="+mn-lt"/>
              </a:rPr>
              <a:t>WE BELIEVE IN JESUS</a:t>
            </a:r>
            <a:r>
              <a:rPr lang="en-US" sz="4400" b="1" dirty="0">
                <a:effectLst>
                  <a:outerShdw blurRad="38100" dist="38100" dir="2700000" algn="tl">
                    <a:srgbClr val="000000">
                      <a:alpha val="43137"/>
                    </a:srgbClr>
                  </a:outerShdw>
                </a:effectLst>
                <a:latin typeface="+mn-lt"/>
              </a:rPr>
              <a:t>  </a:t>
            </a:r>
            <a:r>
              <a:rPr lang="en-US" sz="2800" dirty="0">
                <a:effectLst>
                  <a:outerShdw blurRad="38100" dist="38100" dir="2700000" algn="tl">
                    <a:srgbClr val="000000">
                      <a:alpha val="43137"/>
                    </a:srgbClr>
                  </a:outerShdw>
                </a:effectLst>
                <a:latin typeface="+mn-lt"/>
              </a:rPr>
              <a:t>more  than you do, in fact.”    </a:t>
            </a:r>
            <a:br>
              <a:rPr lang="en-US" sz="4000" dirty="0"/>
            </a:br>
            <a:endParaRPr lang="en-US" sz="4000" dirty="0"/>
          </a:p>
        </p:txBody>
      </p:sp>
      <p:pic>
        <p:nvPicPr>
          <p:cNvPr id="4" name="Picture 8" descr="Image Detail">
            <a:extLst>
              <a:ext uri="{FF2B5EF4-FFF2-40B4-BE49-F238E27FC236}">
                <a16:creationId xmlns:a16="http://schemas.microsoft.com/office/drawing/2014/main" id="{6E86149A-0436-158D-1824-35700F044E09}"/>
              </a:ext>
            </a:extLst>
          </p:cNvPr>
          <p:cNvPicPr>
            <a:picLocks noChangeAspect="1" noChangeArrowheads="1"/>
          </p:cNvPicPr>
          <p:nvPr/>
        </p:nvPicPr>
        <p:blipFill>
          <a:blip r:embed="rId2" cstate="print"/>
          <a:srcRect l="29174" r="23320" b="1"/>
          <a:stretch>
            <a:fillRect/>
          </a:stretch>
        </p:blipFill>
        <p:spPr bwMode="auto">
          <a:xfrm>
            <a:off x="7534656" y="10"/>
            <a:ext cx="4654296" cy="6857990"/>
          </a:xfrm>
          <a:prstGeom prst="rect">
            <a:avLst/>
          </a:prstGeom>
          <a:noFill/>
        </p:spPr>
      </p:pic>
      <p:pic>
        <p:nvPicPr>
          <p:cNvPr id="5" name="Picture 4">
            <a:extLst>
              <a:ext uri="{FF2B5EF4-FFF2-40B4-BE49-F238E27FC236}">
                <a16:creationId xmlns:a16="http://schemas.microsoft.com/office/drawing/2014/main" id="{41129C6F-9DC1-FD2E-7C0A-9A52E5CF662E}"/>
              </a:ext>
            </a:extLst>
          </p:cNvPr>
          <p:cNvPicPr>
            <a:picLocks noChangeAspect="1"/>
          </p:cNvPicPr>
          <p:nvPr/>
        </p:nvPicPr>
        <p:blipFill>
          <a:blip r:embed="rId3"/>
          <a:stretch>
            <a:fillRect/>
          </a:stretch>
        </p:blipFill>
        <p:spPr>
          <a:xfrm rot="342067">
            <a:off x="8586338" y="416810"/>
            <a:ext cx="713435" cy="1081185"/>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Picture 5">
            <a:extLst>
              <a:ext uri="{FF2B5EF4-FFF2-40B4-BE49-F238E27FC236}">
                <a16:creationId xmlns:a16="http://schemas.microsoft.com/office/drawing/2014/main" id="{EFB2D58C-1838-F989-7D3D-41469040F074}"/>
              </a:ext>
            </a:extLst>
          </p:cNvPr>
          <p:cNvPicPr>
            <a:picLocks noChangeAspect="1"/>
          </p:cNvPicPr>
          <p:nvPr/>
        </p:nvPicPr>
        <p:blipFill>
          <a:blip r:embed="rId3"/>
          <a:stretch>
            <a:fillRect/>
          </a:stretch>
        </p:blipFill>
        <p:spPr>
          <a:xfrm rot="342067">
            <a:off x="11388708" y="860221"/>
            <a:ext cx="479504" cy="726671"/>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TextBox 7">
            <a:extLst>
              <a:ext uri="{FF2B5EF4-FFF2-40B4-BE49-F238E27FC236}">
                <a16:creationId xmlns:a16="http://schemas.microsoft.com/office/drawing/2014/main" id="{CDA2932F-F4ED-B746-312A-D9AC7F378F91}"/>
              </a:ext>
            </a:extLst>
          </p:cNvPr>
          <p:cNvSpPr txBox="1"/>
          <p:nvPr/>
        </p:nvSpPr>
        <p:spPr>
          <a:xfrm>
            <a:off x="384048" y="4534665"/>
            <a:ext cx="5357991" cy="1938992"/>
          </a:xfrm>
          <a:prstGeom prst="rect">
            <a:avLst/>
          </a:prstGeom>
          <a:noFill/>
        </p:spPr>
        <p:txBody>
          <a:bodyPr wrap="square">
            <a:spAutoFit/>
          </a:bodyPr>
          <a:lstStyle/>
          <a:p>
            <a:r>
              <a:rPr lang="en-US" sz="4000" b="1" dirty="0">
                <a:solidFill>
                  <a:schemeClr val="bg1"/>
                </a:solidFill>
                <a:effectLst>
                  <a:outerShdw blurRad="38100" dist="38100" dir="2700000" algn="tl">
                    <a:srgbClr val="000000">
                      <a:alpha val="43137"/>
                    </a:srgbClr>
                  </a:outerShdw>
                </a:effectLst>
              </a:rPr>
              <a:t>Is the Jesus of Qur'an the same as the Jesus of the Bible?</a:t>
            </a:r>
            <a:endParaRPr lang="en-US" sz="6600" b="1" dirty="0">
              <a:solidFill>
                <a:schemeClr val="bg1"/>
              </a:solidFill>
              <a:effectLst>
                <a:outerShdw blurRad="38100" dist="38100" dir="2700000" algn="tl">
                  <a:srgbClr val="000000">
                    <a:alpha val="43137"/>
                  </a:srgbClr>
                </a:outerShdw>
              </a:effectLst>
              <a:highlight>
                <a:srgbClr val="010A13"/>
              </a:highlight>
            </a:endParaRPr>
          </a:p>
        </p:txBody>
      </p:sp>
      <p:sp>
        <p:nvSpPr>
          <p:cNvPr id="2" name="Rectangle 1">
            <a:extLst>
              <a:ext uri="{FF2B5EF4-FFF2-40B4-BE49-F238E27FC236}">
                <a16:creationId xmlns:a16="http://schemas.microsoft.com/office/drawing/2014/main" id="{A299F00B-5D81-0489-8B17-F25DC8694EBE}"/>
              </a:ext>
            </a:extLst>
          </p:cNvPr>
          <p:cNvSpPr/>
          <p:nvPr/>
        </p:nvSpPr>
        <p:spPr>
          <a:xfrm>
            <a:off x="5812228" y="5181600"/>
            <a:ext cx="1494320"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bg1"/>
                </a:solidFill>
                <a:effectLst>
                  <a:outerShdw blurRad="12700" dist="38100" dir="2700000" algn="tl" rotWithShape="0">
                    <a:schemeClr val="bg1">
                      <a:lumMod val="50000"/>
                    </a:schemeClr>
                  </a:outerShdw>
                </a:effectLst>
              </a:rPr>
              <a:t>NO!</a:t>
            </a:r>
          </a:p>
        </p:txBody>
      </p:sp>
    </p:spTree>
    <p:extLst>
      <p:ext uri="{BB962C8B-B14F-4D97-AF65-F5344CB8AC3E}">
        <p14:creationId xmlns:p14="http://schemas.microsoft.com/office/powerpoint/2010/main" val="273504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endCondLst>
                                    <p:cond evt="onNext" delay="0">
                                      <p:tgtEl>
                                        <p:sldTgt/>
                                      </p:tgtEl>
                                    </p:cond>
                                  </p:endCondLst>
                                  <p:childTnLst>
                                    <p:animEffect transition="out" filter="fade">
                                      <p:cBhvr>
                                        <p:cTn id="6" dur="3000" tmFilter="0, 0; .2, .5; .8, .5; 1, 0"/>
                                        <p:tgtEl>
                                          <p:spTgt spid="5"/>
                                        </p:tgtEl>
                                      </p:cBhvr>
                                    </p:animEffect>
                                    <p:animScale>
                                      <p:cBhvr>
                                        <p:cTn id="7" dur="1500" autoRev="1" fill="hold"/>
                                        <p:tgtEl>
                                          <p:spTgt spid="5"/>
                                        </p:tgtEl>
                                      </p:cBhvr>
                                      <p:by x="105000" y="105000"/>
                                    </p:animScale>
                                  </p:childTnLst>
                                </p:cTn>
                              </p:par>
                              <p:par>
                                <p:cTn id="8" presetID="26" presetClass="emph" presetSubtype="0" repeatCount="indefinite" fill="hold" nodeType="withEffect">
                                  <p:stCondLst>
                                    <p:cond delay="0"/>
                                  </p:stCondLst>
                                  <p:endCondLst>
                                    <p:cond evt="onNext" delay="0">
                                      <p:tgtEl>
                                        <p:sldTgt/>
                                      </p:tgtEl>
                                    </p:cond>
                                  </p:endCondLst>
                                  <p:childTnLst>
                                    <p:animEffect transition="out" filter="fade">
                                      <p:cBhvr>
                                        <p:cTn id="9" dur="3000" tmFilter="0, 0; .2, .5; .8, .5; 1, 0"/>
                                        <p:tgtEl>
                                          <p:spTgt spid="6"/>
                                        </p:tgtEl>
                                      </p:cBhvr>
                                    </p:animEffect>
                                    <p:animScale>
                                      <p:cBhvr>
                                        <p:cTn id="10" dur="1500" autoRev="1" fill="hold"/>
                                        <p:tgtEl>
                                          <p:spTgt spid="6"/>
                                        </p:tgtEl>
                                      </p:cBhvr>
                                      <p:by x="105000" y="105000"/>
                                    </p:animScale>
                                  </p:childTnLst>
                                </p:cTn>
                              </p:par>
                              <p:par>
                                <p:cTn id="11" presetID="10" presetClass="entr" presetSubtype="0" fill="hold" grpId="0" nodeType="withEffect">
                                  <p:stCondLst>
                                    <p:cond delay="0"/>
                                  </p:stCondLst>
                                  <p:iterate type="lt">
                                    <p:tmPct val="12000"/>
                                  </p:iterate>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subTnLst>
                                    <p:animClr clrSpc="rgb" dir="cw">
                                      <p:cBhvr override="childStyle">
                                        <p:cTn dur="1" fill="hold" display="0" masterRel="nextClick" afterEffect="1"/>
                                        <p:tgtEl>
                                          <p:spTgt spid="8"/>
                                        </p:tgtEl>
                                        <p:attrNameLst>
                                          <p:attrName>ppt_c</p:attrName>
                                        </p:attrNameLst>
                                      </p:cBhvr>
                                      <p:to>
                                        <a:schemeClr val="tx1"/>
                                      </p:to>
                                    </p:animClr>
                                  </p:sub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inVertical)">
                                      <p:cBhvr>
                                        <p:cTn id="18" dur="500"/>
                                        <p:tgtEl>
                                          <p:spTgt spid="2"/>
                                        </p:tgtEl>
                                      </p:cBhvr>
                                    </p:animEffect>
                                  </p:childTnLst>
                                </p:cTn>
                              </p:par>
                              <p:par>
                                <p:cTn id="19" presetID="6" presetClass="emph" presetSubtype="0" fill="hold" grpId="1" nodeType="withEffect">
                                  <p:stCondLst>
                                    <p:cond delay="500"/>
                                  </p:stCondLst>
                                  <p:childTnLst>
                                    <p:animScale>
                                      <p:cBhvr>
                                        <p:cTn id="20" dur="2000" fill="hold"/>
                                        <p:tgtEl>
                                          <p:spTgt spid="2"/>
                                        </p:tgtEl>
                                      </p:cBhvr>
                                      <p:by x="100000" y="22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lose-up of a green leaf&#10;&#10;AI-generated content may be incorrect.">
            <a:extLst>
              <a:ext uri="{FF2B5EF4-FFF2-40B4-BE49-F238E27FC236}">
                <a16:creationId xmlns:a16="http://schemas.microsoft.com/office/drawing/2014/main" id="{DEFD305F-3A39-DD6A-F046-B802003909C4}"/>
              </a:ext>
            </a:extLst>
          </p:cNvPr>
          <p:cNvPicPr preferRelativeResize="0">
            <a:picLocks/>
          </p:cNvPicPr>
          <p:nvPr/>
        </p:nvPicPr>
        <p:blipFill>
          <a:blip r:embed="rId2">
            <a:extLst>
              <a:ext uri="{28A0092B-C50C-407E-A947-70E740481C1C}">
                <a14:useLocalDpi xmlns:a14="http://schemas.microsoft.com/office/drawing/2010/main" val="0"/>
              </a:ext>
            </a:extLst>
          </a:blip>
          <a:stretch>
            <a:fillRect/>
          </a:stretch>
        </p:blipFill>
        <p:spPr>
          <a:xfrm>
            <a:off x="0" y="0"/>
            <a:ext cx="12207240" cy="6894871"/>
          </a:xfrm>
          <a:prstGeom prst="rect">
            <a:avLst/>
          </a:prstGeom>
        </p:spPr>
      </p:pic>
      <p:sp>
        <p:nvSpPr>
          <p:cNvPr id="2" name="Title 1">
            <a:extLst>
              <a:ext uri="{FF2B5EF4-FFF2-40B4-BE49-F238E27FC236}">
                <a16:creationId xmlns:a16="http://schemas.microsoft.com/office/drawing/2014/main" id="{9AEFC80B-91A8-2FC7-B2B8-EE66750E984E}"/>
              </a:ext>
            </a:extLst>
          </p:cNvPr>
          <p:cNvSpPr>
            <a:spLocks noGrp="1"/>
          </p:cNvSpPr>
          <p:nvPr>
            <p:ph type="title"/>
          </p:nvPr>
        </p:nvSpPr>
        <p:spPr>
          <a:xfrm>
            <a:off x="685800" y="2133600"/>
            <a:ext cx="10972800" cy="1143000"/>
          </a:xfrm>
        </p:spPr>
        <p:txBody>
          <a:bodyPr>
            <a:normAutofit fontScale="90000"/>
          </a:bodyPr>
          <a:lstStyle/>
          <a:p>
            <a:r>
              <a:rPr lang="en-US" sz="5400" b="1" dirty="0">
                <a:solidFill>
                  <a:schemeClr val="bg1"/>
                </a:solidFill>
                <a:effectLst>
                  <a:outerShdw blurRad="38100" dist="38100" dir="2700000" algn="tl">
                    <a:srgbClr val="000000">
                      <a:alpha val="43137"/>
                    </a:srgbClr>
                  </a:outerShdw>
                </a:effectLst>
                <a:latin typeface="+mn-lt"/>
              </a:rPr>
              <a:t>C.	SECOND CONSIDERATION:</a:t>
            </a:r>
            <a:br>
              <a:rPr lang="en-US" sz="5400" b="1" dirty="0">
                <a:solidFill>
                  <a:schemeClr val="bg1"/>
                </a:solidFill>
                <a:effectLst>
                  <a:outerShdw blurRad="38100" dist="38100" dir="2700000" algn="tl">
                    <a:srgbClr val="000000">
                      <a:alpha val="43137"/>
                    </a:srgbClr>
                  </a:outerShdw>
                </a:effectLst>
                <a:latin typeface="+mn-lt"/>
              </a:rPr>
            </a:br>
            <a:endParaRPr lang="en-US" dirty="0">
              <a:solidFill>
                <a:schemeClr val="bg1"/>
              </a:solidFill>
              <a:effectLst>
                <a:outerShdw blurRad="38100" dist="38100" dir="2700000" algn="tl">
                  <a:srgbClr val="000000">
                    <a:alpha val="43137"/>
                  </a:srgbClr>
                </a:outerShdw>
              </a:effectLst>
              <a:latin typeface="+mn-lt"/>
            </a:endParaRPr>
          </a:p>
        </p:txBody>
      </p:sp>
      <p:sp>
        <p:nvSpPr>
          <p:cNvPr id="5" name="TextBox 4">
            <a:extLst>
              <a:ext uri="{FF2B5EF4-FFF2-40B4-BE49-F238E27FC236}">
                <a16:creationId xmlns:a16="http://schemas.microsoft.com/office/drawing/2014/main" id="{1F969E25-B4D8-9ECC-F4AB-D2127A8D07CD}"/>
              </a:ext>
            </a:extLst>
          </p:cNvPr>
          <p:cNvSpPr txBox="1"/>
          <p:nvPr/>
        </p:nvSpPr>
        <p:spPr>
          <a:xfrm>
            <a:off x="1524000" y="3429000"/>
            <a:ext cx="9525000" cy="1446550"/>
          </a:xfrm>
          <a:prstGeom prst="rect">
            <a:avLst/>
          </a:prstGeom>
          <a:noFill/>
        </p:spPr>
        <p:txBody>
          <a:bodyPr wrap="square">
            <a:spAutoFit/>
          </a:bodyPr>
          <a:lstStyle/>
          <a:p>
            <a:r>
              <a:rPr lang="en-US" sz="4400" b="1" dirty="0">
                <a:solidFill>
                  <a:schemeClr val="bg1"/>
                </a:solidFill>
                <a:effectLst>
                  <a:outerShdw blurRad="38100" dist="38100" dir="2700000" algn="tl">
                    <a:srgbClr val="000000">
                      <a:alpha val="43137"/>
                    </a:srgbClr>
                  </a:outerShdw>
                </a:effectLst>
              </a:rPr>
              <a:t>Is the Allah of the Qur'an the                 same as the God of the Bible?</a:t>
            </a:r>
            <a:endParaRPr lang="en-US" sz="7200" b="1" dirty="0">
              <a:solidFill>
                <a:schemeClr val="bg1"/>
              </a:solidFill>
              <a:effectLst>
                <a:outerShdw blurRad="38100" dist="38100" dir="2700000" algn="tl">
                  <a:srgbClr val="000000">
                    <a:alpha val="43137"/>
                  </a:srgbClr>
                </a:outerShdw>
              </a:effectLst>
              <a:highlight>
                <a:srgbClr val="010A13"/>
              </a:highlight>
            </a:endParaRPr>
          </a:p>
        </p:txBody>
      </p:sp>
    </p:spTree>
    <p:extLst>
      <p:ext uri="{BB962C8B-B14F-4D97-AF65-F5344CB8AC3E}">
        <p14:creationId xmlns:p14="http://schemas.microsoft.com/office/powerpoint/2010/main" val="499091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iterate type="lt">
                                    <p:tmPct val="12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hlinkClick r:id="" action="ppaction://ole?verb=0"/>
            <a:extLst>
              <a:ext uri="{FF2B5EF4-FFF2-40B4-BE49-F238E27FC236}">
                <a16:creationId xmlns:a16="http://schemas.microsoft.com/office/drawing/2014/main" id="{554CB83E-054A-5B01-53BF-030DA8F5B52A}"/>
              </a:ext>
            </a:extLst>
          </p:cNvPr>
          <p:cNvGraphicFramePr>
            <a:graphicFrameLocks noChangeAspect="1"/>
          </p:cNvGraphicFramePr>
          <p:nvPr>
            <p:extLst>
              <p:ext uri="{D42A27DB-BD31-4B8C-83A1-F6EECF244321}">
                <p14:modId xmlns:p14="http://schemas.microsoft.com/office/powerpoint/2010/main" val="967771757"/>
              </p:ext>
            </p:extLst>
          </p:nvPr>
        </p:nvGraphicFramePr>
        <p:xfrm>
          <a:off x="-76201" y="-17930"/>
          <a:ext cx="14526807" cy="8171329"/>
        </p:xfrm>
        <a:graphic>
          <a:graphicData uri="http://schemas.openxmlformats.org/presentationml/2006/ole">
            <mc:AlternateContent xmlns:mc="http://schemas.openxmlformats.org/markup-compatibility/2006">
              <mc:Choice xmlns:v="urn:schemas-microsoft-com:vml" Requires="v">
                <p:oleObj name="Presentation" r:id="rId3" imgW="6096296" imgH="3429229" progId="PowerPoint.Show.12">
                  <p:embed/>
                </p:oleObj>
              </mc:Choice>
              <mc:Fallback>
                <p:oleObj name="Presentation" r:id="rId3" imgW="6096296" imgH="3429229" progId="PowerPoint.Show.12">
                  <p:embed/>
                  <p:pic>
                    <p:nvPicPr>
                      <p:cNvPr id="2" name="Object 1">
                        <a:hlinkClick r:id="" action="ppaction://ole?verb=0"/>
                        <a:extLst>
                          <a:ext uri="{FF2B5EF4-FFF2-40B4-BE49-F238E27FC236}">
                            <a16:creationId xmlns:a16="http://schemas.microsoft.com/office/drawing/2014/main" id="{554CB83E-054A-5B01-53BF-030DA8F5B52A}"/>
                          </a:ext>
                        </a:extLst>
                      </p:cNvPr>
                      <p:cNvPicPr/>
                      <p:nvPr/>
                    </p:nvPicPr>
                    <p:blipFill>
                      <a:blip r:embed="rId4"/>
                      <a:stretch>
                        <a:fillRect/>
                      </a:stretch>
                    </p:blipFill>
                    <p:spPr>
                      <a:xfrm>
                        <a:off x="-76201" y="-17930"/>
                        <a:ext cx="14526807" cy="8171329"/>
                      </a:xfrm>
                      <a:prstGeom prst="rect">
                        <a:avLst/>
                      </a:prstGeom>
                    </p:spPr>
                  </p:pic>
                </p:oleObj>
              </mc:Fallback>
            </mc:AlternateContent>
          </a:graphicData>
        </a:graphic>
      </p:graphicFrame>
      <p:sp>
        <p:nvSpPr>
          <p:cNvPr id="4" name="TextBox 3"/>
          <p:cNvSpPr txBox="1"/>
          <p:nvPr/>
        </p:nvSpPr>
        <p:spPr>
          <a:xfrm>
            <a:off x="457200" y="274320"/>
            <a:ext cx="11521440" cy="7201972"/>
          </a:xfrm>
          <a:prstGeom prst="rect">
            <a:avLst/>
          </a:prstGeom>
          <a:noFill/>
        </p:spPr>
        <p:txBody>
          <a:bodyPr wrap="square" rtlCol="0">
            <a:spAutoFit/>
          </a:bodyPr>
          <a:lstStyle/>
          <a:p>
            <a:pPr>
              <a:spcBef>
                <a:spcPts val="900"/>
              </a:spcBef>
              <a:spcAft>
                <a:spcPts val="900"/>
              </a:spcAft>
              <a:tabLst>
                <a:tab pos="569913" algn="l"/>
              </a:tabLst>
            </a:pPr>
            <a:r>
              <a:rPr lang="en-US" sz="4000" dirty="0">
                <a:effectLst>
                  <a:outerShdw blurRad="38100" dist="38100" dir="2700000" algn="tl">
                    <a:srgbClr val="000000">
                      <a:alpha val="43137"/>
                    </a:srgbClr>
                  </a:outerShdw>
                </a:effectLst>
              </a:rPr>
              <a:t>Equally important is the question of                           whether Allah in the Qur'an and God                                          in the Bible refer to the same divine being.</a:t>
            </a:r>
          </a:p>
          <a:p>
            <a:pPr>
              <a:spcBef>
                <a:spcPts val="900"/>
              </a:spcBef>
              <a:spcAft>
                <a:spcPts val="900"/>
              </a:spcAft>
              <a:tabLst>
                <a:tab pos="569913" algn="l"/>
              </a:tabLst>
            </a:pPr>
            <a:r>
              <a:rPr lang="en-US" sz="4000" dirty="0">
                <a:effectLst>
                  <a:outerShdw blurRad="38100" dist="38100" dir="2700000" algn="tl">
                    <a:srgbClr val="000000">
                      <a:alpha val="43137"/>
                    </a:srgbClr>
                  </a:outerShdw>
                </a:effectLst>
              </a:rPr>
              <a:t>1.	</a:t>
            </a:r>
            <a:r>
              <a:rPr lang="en-US" sz="4000" b="1" dirty="0">
                <a:effectLst>
                  <a:outerShdw blurRad="38100" dist="38100" dir="2700000" algn="tl">
                    <a:srgbClr val="000000">
                      <a:alpha val="43137"/>
                    </a:srgbClr>
                  </a:outerShdw>
                </a:effectLst>
                <a:highlight>
                  <a:srgbClr val="000000"/>
                </a:highlight>
              </a:rPr>
              <a:t>SIMILARITY</a:t>
            </a:r>
            <a:r>
              <a:rPr lang="en-US" sz="4000" dirty="0">
                <a:effectLst>
                  <a:outerShdw blurRad="38100" dist="38100" dir="2700000" algn="tl">
                    <a:srgbClr val="000000">
                      <a:alpha val="43137"/>
                    </a:srgbClr>
                  </a:outerShdw>
                </a:effectLst>
              </a:rPr>
              <a:t>: Several divine attributes ascribed 	to Allah and God by Muslims and Christians</a:t>
            </a:r>
          </a:p>
          <a:p>
            <a:pPr>
              <a:spcBef>
                <a:spcPts val="900"/>
              </a:spcBef>
              <a:spcAft>
                <a:spcPts val="900"/>
              </a:spcAft>
              <a:tabLst>
                <a:tab pos="569913" algn="l"/>
              </a:tabLst>
            </a:pPr>
            <a:r>
              <a:rPr lang="en-US" sz="4000" dirty="0">
                <a:effectLst>
                  <a:outerShdw blurRad="38100" dist="38100" dir="2700000" algn="tl">
                    <a:srgbClr val="000000">
                      <a:alpha val="43137"/>
                    </a:srgbClr>
                  </a:outerShdw>
                </a:effectLst>
              </a:rPr>
              <a:t>	—such as omnipotence, omniscience 					&amp; compassion—are indeed similar.</a:t>
            </a:r>
          </a:p>
          <a:p>
            <a:pPr>
              <a:spcBef>
                <a:spcPts val="900"/>
              </a:spcBef>
              <a:spcAft>
                <a:spcPts val="900"/>
              </a:spcAft>
              <a:tabLst>
                <a:tab pos="569913" algn="l"/>
              </a:tabLst>
            </a:pPr>
            <a:r>
              <a:rPr lang="en-US" sz="4000" dirty="0">
                <a:effectLst>
                  <a:outerShdw blurRad="38100" dist="38100" dir="2700000" algn="tl">
                    <a:srgbClr val="000000">
                      <a:alpha val="43137"/>
                    </a:srgbClr>
                  </a:outerShdw>
                </a:effectLst>
              </a:rPr>
              <a:t>	However, the theological </a:t>
            </a:r>
            <a:r>
              <a:rPr lang="en-US" sz="4000" b="1" dirty="0">
                <a:effectLst>
                  <a:outerShdw blurRad="38100" dist="38100" dir="2700000" algn="tl">
                    <a:srgbClr val="000000">
                      <a:alpha val="43137"/>
                    </a:srgbClr>
                  </a:outerShdw>
                </a:effectLst>
                <a:highlight>
                  <a:srgbClr val="000000"/>
                </a:highlight>
              </a:rPr>
              <a:t>DIFFERENCES</a:t>
            </a:r>
            <a:r>
              <a:rPr lang="en-US" sz="4000" dirty="0">
                <a:effectLst>
                  <a:outerShdw blurRad="38100" dist="38100" dir="2700000" algn="tl">
                    <a:srgbClr val="000000">
                      <a:alpha val="43137"/>
                    </a:srgbClr>
                  </a:outerShdw>
                </a:effectLst>
              </a:rPr>
              <a:t> 		between the two are quite pronounced</a:t>
            </a:r>
            <a:r>
              <a:rPr lang="en-US" sz="3200" b="1" dirty="0">
                <a:effectLst>
                  <a:outerShdw blurRad="38100" dist="38100" dir="2700000" algn="tl">
                    <a:srgbClr val="000000">
                      <a:alpha val="43137"/>
                    </a:srgbClr>
                  </a:outerShdw>
                </a:effectLst>
              </a:rPr>
              <a:t>.</a:t>
            </a:r>
            <a:endParaRPr lang="en-US" sz="2800" dirty="0">
              <a:effectLst>
                <a:outerShdw blurRad="38100" dist="38100" dir="2700000" algn="tl">
                  <a:srgbClr val="000000">
                    <a:alpha val="43137"/>
                  </a:srgbClr>
                </a:outerShdw>
              </a:effectLst>
              <a:latin typeface="+mj-lt"/>
            </a:endParaRPr>
          </a:p>
          <a:p>
            <a:endParaRPr lang="en-US" sz="3200" dirty="0">
              <a:effectLst>
                <a:outerShdw blurRad="38100" dist="38100" dir="2700000" algn="tl">
                  <a:srgbClr val="000000">
                    <a:alpha val="43137"/>
                  </a:srgbClr>
                </a:outerShdw>
              </a:effectLst>
              <a:latin typeface="+mj-lt"/>
            </a:endParaRPr>
          </a:p>
        </p:txBody>
      </p:sp>
      <p:sp>
        <p:nvSpPr>
          <p:cNvPr id="3" name="Rectangle 2"/>
          <p:cNvSpPr/>
          <p:nvPr/>
        </p:nvSpPr>
        <p:spPr>
          <a:xfrm>
            <a:off x="1035364" y="3733800"/>
            <a:ext cx="10121271" cy="2677656"/>
          </a:xfrm>
          <a:prstGeom prst="rect">
            <a:avLst/>
          </a:prstGeom>
          <a:noFill/>
        </p:spPr>
        <p:txBody>
          <a:bodyPr wrap="square" lIns="91440" tIns="45720" rIns="91440" bIns="45720">
            <a:spAutoFit/>
          </a:bodyPr>
          <a:lstStyle/>
          <a:p>
            <a:r>
              <a:rPr lang="en-US" sz="4800" b="1" spc="50" dirty="0">
                <a:ln w="13500">
                  <a:solidFill>
                    <a:schemeClr val="accent1">
                      <a:shade val="2500"/>
                      <a:alpha val="6500"/>
                    </a:schemeClr>
                  </a:solidFill>
                  <a:prstDash val="solid"/>
                </a:ln>
                <a:solidFill>
                  <a:schemeClr val="tx1">
                    <a:alpha val="95000"/>
                  </a:schemeClr>
                </a:solidFill>
                <a:effectLst>
                  <a:outerShdw blurRad="38100" dist="38100" dir="2700000" algn="tl">
                    <a:srgbClr val="000000">
                      <a:alpha val="43137"/>
                    </a:srgbClr>
                  </a:outerShdw>
                </a:effectLst>
                <a:highlight>
                  <a:srgbClr val="FF0000"/>
                </a:highlight>
              </a:rPr>
              <a:t>The God of the Bible </a:t>
            </a:r>
          </a:p>
          <a:p>
            <a:pPr algn="ctr"/>
            <a:endParaRPr lang="en-US" sz="72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endParaRPr>
          </a:p>
          <a:p>
            <a:r>
              <a:rPr lang="en-US" sz="4800" b="1" spc="50" dirty="0">
                <a:ln w="13500">
                  <a:solidFill>
                    <a:schemeClr val="accent1">
                      <a:shade val="2500"/>
                      <a:alpha val="6500"/>
                    </a:schemeClr>
                  </a:solidFill>
                  <a:prstDash val="solid"/>
                </a:ln>
                <a:effectLst>
                  <a:outerShdw blurRad="38100" dist="38100" dir="2700000" algn="tl">
                    <a:srgbClr val="000000">
                      <a:alpha val="43137"/>
                    </a:srgbClr>
                  </a:outerShdw>
                </a:effectLst>
                <a:highlight>
                  <a:srgbClr val="0000FF"/>
                </a:highlight>
              </a:rPr>
              <a:t>The Allah of the Qur’an</a:t>
            </a:r>
          </a:p>
        </p:txBody>
      </p:sp>
      <p:sp>
        <p:nvSpPr>
          <p:cNvPr id="5" name="Equals 4">
            <a:extLst>
              <a:ext uri="{FF2B5EF4-FFF2-40B4-BE49-F238E27FC236}">
                <a16:creationId xmlns:a16="http://schemas.microsoft.com/office/drawing/2014/main" id="{F59D28A5-A0A7-7897-AE1B-559E959C71B0}"/>
              </a:ext>
            </a:extLst>
          </p:cNvPr>
          <p:cNvSpPr/>
          <p:nvPr/>
        </p:nvSpPr>
        <p:spPr>
          <a:xfrm>
            <a:off x="3733800" y="4348728"/>
            <a:ext cx="1447800" cy="1447800"/>
          </a:xfrm>
          <a:prstGeom prst="mathEqual">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5400" b="1" dirty="0">
                <a:solidFill>
                  <a:schemeClr val="tx1"/>
                </a:solidFill>
              </a:rPr>
              <a:t>?</a:t>
            </a:r>
          </a:p>
        </p:txBody>
      </p:sp>
      <p:sp>
        <p:nvSpPr>
          <p:cNvPr id="6" name="Rectangle 5">
            <a:extLst>
              <a:ext uri="{FF2B5EF4-FFF2-40B4-BE49-F238E27FC236}">
                <a16:creationId xmlns:a16="http://schemas.microsoft.com/office/drawing/2014/main" id="{0B1D936C-F567-74C5-BDBF-9E95192E7986}"/>
              </a:ext>
            </a:extLst>
          </p:cNvPr>
          <p:cNvSpPr/>
          <p:nvPr/>
        </p:nvSpPr>
        <p:spPr>
          <a:xfrm>
            <a:off x="1035364" y="1061472"/>
            <a:ext cx="10121271" cy="2677656"/>
          </a:xfrm>
          <a:prstGeom prst="rect">
            <a:avLst/>
          </a:prstGeom>
          <a:noFill/>
        </p:spPr>
        <p:txBody>
          <a:bodyPr wrap="square" lIns="91440" tIns="45720" rIns="91440" bIns="45720">
            <a:spAutoFit/>
          </a:bodyPr>
          <a:lstStyle/>
          <a:p>
            <a:r>
              <a:rPr lang="en-US" sz="4800" b="1" spc="50" dirty="0">
                <a:ln w="13500">
                  <a:solidFill>
                    <a:schemeClr val="accent1">
                      <a:shade val="2500"/>
                      <a:alpha val="6500"/>
                    </a:schemeClr>
                  </a:solidFill>
                  <a:prstDash val="solid"/>
                </a:ln>
                <a:solidFill>
                  <a:schemeClr val="tx1">
                    <a:alpha val="95000"/>
                  </a:schemeClr>
                </a:solidFill>
                <a:effectLst>
                  <a:outerShdw blurRad="38100" dist="38100" dir="2700000" algn="tl">
                    <a:srgbClr val="000000">
                      <a:alpha val="43137"/>
                    </a:srgbClr>
                  </a:outerShdw>
                </a:effectLst>
                <a:highlight>
                  <a:srgbClr val="FF0000"/>
                </a:highlight>
              </a:rPr>
              <a:t>The God of the Bible </a:t>
            </a:r>
          </a:p>
          <a:p>
            <a:pPr algn="ctr"/>
            <a:endParaRPr lang="en-US" sz="72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endParaRPr>
          </a:p>
          <a:p>
            <a:r>
              <a:rPr lang="en-US" sz="4800" b="1" spc="50" dirty="0">
                <a:ln w="13500">
                  <a:solidFill>
                    <a:schemeClr val="accent1">
                      <a:shade val="2500"/>
                      <a:alpha val="6500"/>
                    </a:schemeClr>
                  </a:solidFill>
                  <a:prstDash val="solid"/>
                </a:ln>
                <a:effectLst>
                  <a:outerShdw blurRad="38100" dist="38100" dir="2700000" algn="tl">
                    <a:srgbClr val="000000">
                      <a:alpha val="43137"/>
                    </a:srgbClr>
                  </a:outerShdw>
                </a:effectLst>
                <a:highlight>
                  <a:srgbClr val="0000FF"/>
                </a:highlight>
              </a:rPr>
              <a:t>The Allah of the Qur’an</a:t>
            </a:r>
          </a:p>
        </p:txBody>
      </p:sp>
      <p:sp>
        <p:nvSpPr>
          <p:cNvPr id="7" name="Not Equal 6">
            <a:extLst>
              <a:ext uri="{FF2B5EF4-FFF2-40B4-BE49-F238E27FC236}">
                <a16:creationId xmlns:a16="http://schemas.microsoft.com/office/drawing/2014/main" id="{AEE193D3-F4B0-8F77-0D9B-07A27CB695BD}"/>
              </a:ext>
            </a:extLst>
          </p:cNvPr>
          <p:cNvSpPr/>
          <p:nvPr/>
        </p:nvSpPr>
        <p:spPr>
          <a:xfrm>
            <a:off x="3409335" y="1825435"/>
            <a:ext cx="1371601" cy="1143000"/>
          </a:xfrm>
          <a:prstGeom prst="mathNotEqual">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53" presetClass="entr" presetSubtype="16" fill="hold" grpId="0" nodeType="withEffect">
                                  <p:stCondLst>
                                    <p:cond delay="1250"/>
                                  </p:stCondLst>
                                  <p:childTnLst>
                                    <p:set>
                                      <p:cBhvr>
                                        <p:cTn id="9" dur="1" fill="hold">
                                          <p:stCondLst>
                                            <p:cond delay="0"/>
                                          </p:stCondLst>
                                        </p:cTn>
                                        <p:tgtEl>
                                          <p:spTgt spid="3"/>
                                        </p:tgtEl>
                                        <p:attrNameLst>
                                          <p:attrName>style.visibility</p:attrName>
                                        </p:attrNameLst>
                                      </p:cBhvr>
                                      <p:to>
                                        <p:strVal val="visible"/>
                                      </p:to>
                                    </p:set>
                                    <p:anim calcmode="lin" valueType="num">
                                      <p:cBhvr>
                                        <p:cTn id="10" dur="1750" fill="hold"/>
                                        <p:tgtEl>
                                          <p:spTgt spid="3"/>
                                        </p:tgtEl>
                                        <p:attrNameLst>
                                          <p:attrName>ppt_w</p:attrName>
                                        </p:attrNameLst>
                                      </p:cBhvr>
                                      <p:tavLst>
                                        <p:tav tm="0">
                                          <p:val>
                                            <p:fltVal val="0"/>
                                          </p:val>
                                        </p:tav>
                                        <p:tav tm="100000">
                                          <p:val>
                                            <p:strVal val="#ppt_w"/>
                                          </p:val>
                                        </p:tav>
                                      </p:tavLst>
                                    </p:anim>
                                    <p:anim calcmode="lin" valueType="num">
                                      <p:cBhvr>
                                        <p:cTn id="11" dur="1750" fill="hold"/>
                                        <p:tgtEl>
                                          <p:spTgt spid="3"/>
                                        </p:tgtEl>
                                        <p:attrNameLst>
                                          <p:attrName>ppt_h</p:attrName>
                                        </p:attrNameLst>
                                      </p:cBhvr>
                                      <p:tavLst>
                                        <p:tav tm="0">
                                          <p:val>
                                            <p:fltVal val="0"/>
                                          </p:val>
                                        </p:tav>
                                        <p:tav tm="100000">
                                          <p:val>
                                            <p:strVal val="#ppt_h"/>
                                          </p:val>
                                        </p:tav>
                                      </p:tavLst>
                                    </p:anim>
                                    <p:animEffect transition="in" filter="fade">
                                      <p:cBhvr>
                                        <p:cTn id="12" dur="175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par>
                                <p:cTn id="13" presetID="35" presetClass="entr" presetSubtype="0" fill="hold" nodeType="withEffect">
                                  <p:stCondLst>
                                    <p:cond delay="250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2250"/>
                                        <p:tgtEl>
                                          <p:spTgt spid="5">
                                            <p:txEl>
                                              <p:pRg st="0" end="0"/>
                                            </p:txEl>
                                          </p:spTgt>
                                        </p:tgtEl>
                                      </p:cBhvr>
                                    </p:animEffect>
                                    <p:anim calcmode="lin" valueType="num">
                                      <p:cBhvr>
                                        <p:cTn id="16" dur="2250" fill="hold"/>
                                        <p:tgtEl>
                                          <p:spTgt spid="5">
                                            <p:txEl>
                                              <p:pRg st="0" end="0"/>
                                            </p:txEl>
                                          </p:spTgt>
                                        </p:tgtEl>
                                        <p:attrNameLst>
                                          <p:attrName>style.rotation</p:attrName>
                                        </p:attrNameLst>
                                      </p:cBhvr>
                                      <p:tavLst>
                                        <p:tav tm="0">
                                          <p:val>
                                            <p:fltVal val="720"/>
                                          </p:val>
                                        </p:tav>
                                        <p:tav tm="100000">
                                          <p:val>
                                            <p:fltVal val="0"/>
                                          </p:val>
                                        </p:tav>
                                      </p:tavLst>
                                    </p:anim>
                                    <p:anim calcmode="lin" valueType="num">
                                      <p:cBhvr>
                                        <p:cTn id="17" dur="2250" fill="hold"/>
                                        <p:tgtEl>
                                          <p:spTgt spid="5">
                                            <p:txEl>
                                              <p:pRg st="0" end="0"/>
                                            </p:txEl>
                                          </p:spTgt>
                                        </p:tgtEl>
                                        <p:attrNameLst>
                                          <p:attrName>ppt_h</p:attrName>
                                        </p:attrNameLst>
                                      </p:cBhvr>
                                      <p:tavLst>
                                        <p:tav tm="0">
                                          <p:val>
                                            <p:fltVal val="0"/>
                                          </p:val>
                                        </p:tav>
                                        <p:tav tm="100000">
                                          <p:val>
                                            <p:strVal val="#ppt_h"/>
                                          </p:val>
                                        </p:tav>
                                      </p:tavLst>
                                    </p:anim>
                                    <p:anim calcmode="lin" valueType="num">
                                      <p:cBhvr>
                                        <p:cTn id="18" dur="2250" fill="hold"/>
                                        <p:tgtEl>
                                          <p:spTgt spid="5">
                                            <p:txEl>
                                              <p:pRg st="0" end="0"/>
                                            </p:txEl>
                                          </p:spTgt>
                                        </p:tgtEl>
                                        <p:attrNameLst>
                                          <p:attrName>ppt_w</p:attrName>
                                        </p:attrNameLst>
                                      </p:cBhvr>
                                      <p:tavLst>
                                        <p:tav tm="0">
                                          <p:val>
                                            <p:fltVal val="0"/>
                                          </p:val>
                                        </p:tav>
                                        <p:tav tm="100000">
                                          <p:val>
                                            <p:strVal val="#ppt_w"/>
                                          </p:val>
                                        </p:tav>
                                      </p:tavLst>
                                    </p:anim>
                                  </p:childTnLst>
                                  <p:subTnLst>
                                    <p:set>
                                      <p:cBhvr override="childStyle">
                                        <p:cTn dur="1" fill="hold" display="0" masterRel="nextClick" afterEffect="1"/>
                                        <p:tgtEl>
                                          <p:spTgt spid="5">
                                            <p:txEl>
                                              <p:pRg st="0" end="0"/>
                                            </p:txEl>
                                          </p:spTgt>
                                        </p:tgtEl>
                                        <p:attrNameLst>
                                          <p:attrName>style.visibility</p:attrName>
                                        </p:attrNameLst>
                                      </p:cBhvr>
                                      <p:to>
                                        <p:strVal val="hidden"/>
                                      </p:to>
                                    </p:set>
                                  </p:subTnLst>
                                </p:cTn>
                              </p:par>
                              <p:par>
                                <p:cTn id="19" presetID="16" presetClass="entr" presetSubtype="21" fill="hold" grpId="0" nodeType="withEffect">
                                  <p:stCondLst>
                                    <p:cond delay="2250"/>
                                  </p:stCondLst>
                                  <p:childTnLst>
                                    <p:set>
                                      <p:cBhvr>
                                        <p:cTn id="20" dur="1" fill="hold">
                                          <p:stCondLst>
                                            <p:cond delay="0"/>
                                          </p:stCondLst>
                                        </p:cTn>
                                        <p:tgtEl>
                                          <p:spTgt spid="5">
                                            <p:bg/>
                                          </p:spTgt>
                                        </p:tgtEl>
                                        <p:attrNameLst>
                                          <p:attrName>style.visibility</p:attrName>
                                        </p:attrNameLst>
                                      </p:cBhvr>
                                      <p:to>
                                        <p:strVal val="visible"/>
                                      </p:to>
                                    </p:set>
                                    <p:animEffect transition="in" filter="barn(inVertical)">
                                      <p:cBhvr>
                                        <p:cTn id="21" dur="1250"/>
                                        <p:tgtEl>
                                          <p:spTgt spid="5">
                                            <p:bg/>
                                          </p:spTgt>
                                        </p:tgtEl>
                                      </p:cBhvr>
                                    </p:animEffect>
                                  </p:childTnLst>
                                  <p:subTnLst>
                                    <p:set>
                                      <p:cBhvr override="childStyle">
                                        <p:cTn dur="1" fill="hold" display="0" masterRel="nextClick" afterEffect="1"/>
                                        <p:tgtEl>
                                          <p:spTgt spid="5">
                                            <p:bg/>
                                          </p:spTgt>
                                        </p:tgtEl>
                                        <p:attrNameLst>
                                          <p:attrName>style.visibility</p:attrName>
                                        </p:attrNameLst>
                                      </p:cBhvr>
                                      <p:to>
                                        <p:strVal val="hidden"/>
                                      </p:to>
                                    </p:set>
                                  </p:subTnLst>
                                </p:cTn>
                              </p:par>
                              <p:par>
                                <p:cTn id="22" presetID="16" presetClass="entr" presetSubtype="21" fill="hold" grpId="0" nodeType="withEffect">
                                  <p:stCondLst>
                                    <p:cond delay="275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barn(inVertical)">
                                      <p:cBhvr>
                                        <p:cTn id="24" dur="1250"/>
                                        <p:tgtEl>
                                          <p:spTgt spid="5">
                                            <p:txEl>
                                              <p:pRg st="0" end="0"/>
                                            </p:txEl>
                                          </p:spTgt>
                                        </p:tgtEl>
                                      </p:cBhvr>
                                    </p:animEffect>
                                  </p:childTnLst>
                                  <p:subTnLst>
                                    <p:set>
                                      <p:cBhvr override="childStyle">
                                        <p:cTn dur="1" fill="hold" display="0" masterRel="nextClick" afterEffect="1"/>
                                        <p:tgtEl>
                                          <p:spTgt spid="5">
                                            <p:txEl>
                                              <p:pRg st="0" end="0"/>
                                            </p:txEl>
                                          </p:spTgt>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iterate type="lt">
                                    <p:tmPct val="12000"/>
                                  </p:iterate>
                                  <p:childTnLst>
                                    <p:set>
                                      <p:cBhvr>
                                        <p:cTn id="28" dur="1" fill="hold">
                                          <p:stCondLst>
                                            <p:cond delay="0"/>
                                          </p:stCondLst>
                                        </p:cTn>
                                        <p:tgtEl>
                                          <p:spTgt spid="4">
                                            <p:txEl>
                                              <p:pRg st="1" end="1"/>
                                            </p:txEl>
                                          </p:spTgt>
                                        </p:tgtEl>
                                        <p:attrNameLst>
                                          <p:attrName>style.visibility</p:attrName>
                                        </p:attrNameLst>
                                      </p:cBhvr>
                                      <p:to>
                                        <p:strVal val="visible"/>
                                      </p:to>
                                    </p:set>
                                    <p:animEffect transition="in" filter="fade">
                                      <p:cBhvr>
                                        <p:cTn id="29" dur="500"/>
                                        <p:tgtEl>
                                          <p:spTgt spid="4">
                                            <p:txEl>
                                              <p:pRg st="1" end="1"/>
                                            </p:txEl>
                                          </p:spTgt>
                                        </p:tgtEl>
                                      </p:cBhvr>
                                    </p:animEffect>
                                  </p:childTnLst>
                                </p:cTn>
                              </p:par>
                              <p:par>
                                <p:cTn id="30" presetID="10" presetClass="exit" presetSubtype="0" fill="hold" nodeType="withEffect">
                                  <p:stCondLst>
                                    <p:cond delay="0"/>
                                  </p:stCondLst>
                                  <p:iterate type="lt">
                                    <p:tmPct val="0"/>
                                  </p:iterate>
                                  <p:childTnLst>
                                    <p:animEffect transition="out" filter="fade">
                                      <p:cBhvr>
                                        <p:cTn id="31" dur="3250"/>
                                        <p:tgtEl>
                                          <p:spTgt spid="4">
                                            <p:txEl>
                                              <p:pRg st="0" end="0"/>
                                            </p:txEl>
                                          </p:spTgt>
                                        </p:tgtEl>
                                      </p:cBhvr>
                                    </p:animEffect>
                                    <p:set>
                                      <p:cBhvr>
                                        <p:cTn id="32" dur="1" fill="hold">
                                          <p:stCondLst>
                                            <p:cond delay="3249"/>
                                          </p:stCondLst>
                                        </p:cTn>
                                        <p:tgtEl>
                                          <p:spTgt spid="4">
                                            <p:txEl>
                                              <p:pRg st="0" end="0"/>
                                            </p:txEl>
                                          </p:spTgt>
                                        </p:tgtEl>
                                        <p:attrNameLst>
                                          <p:attrName>style.visibility</p:attrName>
                                        </p:attrNameLst>
                                      </p:cBhvr>
                                      <p:to>
                                        <p:strVal val="hidden"/>
                                      </p:to>
                                    </p:set>
                                  </p:childTnLst>
                                </p:cTn>
                              </p:par>
                              <p:par>
                                <p:cTn id="33" presetID="10" presetClass="entr" presetSubtype="0" fill="hold" nodeType="withEffect">
                                  <p:stCondLst>
                                    <p:cond delay="5000"/>
                                  </p:stCondLst>
                                  <p:iterate type="lt">
                                    <p:tmPct val="12000"/>
                                  </p:iterate>
                                  <p:childTnLst>
                                    <p:set>
                                      <p:cBhvr>
                                        <p:cTn id="34" dur="1" fill="hold">
                                          <p:stCondLst>
                                            <p:cond delay="0"/>
                                          </p:stCondLst>
                                        </p:cTn>
                                        <p:tgtEl>
                                          <p:spTgt spid="4">
                                            <p:txEl>
                                              <p:pRg st="2" end="2"/>
                                            </p:txEl>
                                          </p:spTgt>
                                        </p:tgtEl>
                                        <p:attrNameLst>
                                          <p:attrName>style.visibility</p:attrName>
                                        </p:attrNameLst>
                                      </p:cBhvr>
                                      <p:to>
                                        <p:strVal val="visible"/>
                                      </p:to>
                                    </p:set>
                                    <p:animEffect transition="in" filter="fade">
                                      <p:cBhvr>
                                        <p:cTn id="35" dur="500"/>
                                        <p:tgtEl>
                                          <p:spTgt spid="4">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iterate type="lt">
                                    <p:tmPct val="12000"/>
                                  </p:iterate>
                                  <p:childTnLst>
                                    <p:set>
                                      <p:cBhvr>
                                        <p:cTn id="39" dur="1" fill="hold">
                                          <p:stCondLst>
                                            <p:cond delay="0"/>
                                          </p:stCondLst>
                                        </p:cTn>
                                        <p:tgtEl>
                                          <p:spTgt spid="4">
                                            <p:txEl>
                                              <p:pRg st="3" end="3"/>
                                            </p:txEl>
                                          </p:spTgt>
                                        </p:tgtEl>
                                        <p:attrNameLst>
                                          <p:attrName>style.visibility</p:attrName>
                                        </p:attrNameLst>
                                      </p:cBhvr>
                                      <p:to>
                                        <p:strVal val="visible"/>
                                      </p:to>
                                    </p:set>
                                    <p:animEffect transition="in" filter="fade">
                                      <p:cBhvr>
                                        <p:cTn id="40" dur="500"/>
                                        <p:tgtEl>
                                          <p:spTgt spid="4">
                                            <p:txEl>
                                              <p:pRg st="3" end="3"/>
                                            </p:txEl>
                                          </p:spTgt>
                                        </p:tgtEl>
                                      </p:cBhvr>
                                    </p:animEffect>
                                  </p:childTnLst>
                                </p:cTn>
                              </p:par>
                              <p:par>
                                <p:cTn id="41" presetID="10" presetClass="exit" presetSubtype="0" fill="hold" nodeType="withEffect">
                                  <p:stCondLst>
                                    <p:cond delay="0"/>
                                  </p:stCondLst>
                                  <p:iterate type="lt">
                                    <p:tmPct val="0"/>
                                  </p:iterate>
                                  <p:childTnLst>
                                    <p:animEffect transition="out" filter="fade">
                                      <p:cBhvr>
                                        <p:cTn id="42" dur="500"/>
                                        <p:tgtEl>
                                          <p:spTgt spid="4">
                                            <p:txEl>
                                              <p:pRg st="1" end="1"/>
                                            </p:txEl>
                                          </p:spTgt>
                                        </p:tgtEl>
                                      </p:cBhvr>
                                    </p:animEffect>
                                    <p:set>
                                      <p:cBhvr>
                                        <p:cTn id="43" dur="1" fill="hold">
                                          <p:stCondLst>
                                            <p:cond delay="499"/>
                                          </p:stCondLst>
                                        </p:cTn>
                                        <p:tgtEl>
                                          <p:spTgt spid="4">
                                            <p:txEl>
                                              <p:pRg st="1" end="1"/>
                                            </p:txEl>
                                          </p:spTgt>
                                        </p:tgtEl>
                                        <p:attrNameLst>
                                          <p:attrName>style.visibility</p:attrName>
                                        </p:attrNameLst>
                                      </p:cBhvr>
                                      <p:to>
                                        <p:strVal val="hidden"/>
                                      </p:to>
                                    </p:set>
                                  </p:childTnLst>
                                </p:cTn>
                              </p:par>
                              <p:par>
                                <p:cTn id="44" presetID="10" presetClass="exit" presetSubtype="0" fill="hold" nodeType="withEffect">
                                  <p:stCondLst>
                                    <p:cond delay="0"/>
                                  </p:stCondLst>
                                  <p:iterate type="lt">
                                    <p:tmPct val="0"/>
                                  </p:iterate>
                                  <p:childTnLst>
                                    <p:animEffect transition="out" filter="fade">
                                      <p:cBhvr>
                                        <p:cTn id="45" dur="500"/>
                                        <p:tgtEl>
                                          <p:spTgt spid="4">
                                            <p:txEl>
                                              <p:pRg st="2" end="2"/>
                                            </p:txEl>
                                          </p:spTgt>
                                        </p:tgtEl>
                                      </p:cBhvr>
                                    </p:animEffect>
                                    <p:set>
                                      <p:cBhvr>
                                        <p:cTn id="46" dur="1" fill="hold">
                                          <p:stCondLst>
                                            <p:cond delay="499"/>
                                          </p:stCondLst>
                                        </p:cTn>
                                        <p:tgtEl>
                                          <p:spTgt spid="4">
                                            <p:txEl>
                                              <p:pRg st="2" end="2"/>
                                            </p:txEl>
                                          </p:spTgt>
                                        </p:tgtEl>
                                        <p:attrNameLst>
                                          <p:attrName>style.visibility</p:attrName>
                                        </p:attrNameLst>
                                      </p:cBhvr>
                                      <p:to>
                                        <p:strVal val="hidden"/>
                                      </p:to>
                                    </p:set>
                                  </p:childTnLst>
                                </p:cTn>
                              </p:par>
                              <p:par>
                                <p:cTn id="47" presetID="64" presetClass="path" presetSubtype="0" accel="50000" decel="50000" fill="hold" grpId="0" nodeType="withEffect">
                                  <p:stCondLst>
                                    <p:cond delay="0"/>
                                  </p:stCondLst>
                                  <p:iterate type="lt">
                                    <p:tmPct val="0"/>
                                  </p:iterate>
                                  <p:childTnLst>
                                    <p:animMotion origin="layout" path="M 0 0 L 0 -0.25 E" pathEditMode="relative" ptsTypes="">
                                      <p:cBhvr>
                                        <p:cTn id="48" dur="2000" fill="hold"/>
                                        <p:tgtEl>
                                          <p:spTgt spid="4">
                                            <p:txEl>
                                              <p:pRg st="0" end="0"/>
                                            </p:txEl>
                                          </p:spTgt>
                                        </p:tgtEl>
                                        <p:attrNameLst>
                                          <p:attrName>ppt_x</p:attrName>
                                          <p:attrName>ppt_y</p:attrName>
                                        </p:attrNameLst>
                                      </p:cBhvr>
                                    </p:animMotion>
                                  </p:childTnLst>
                                </p:cTn>
                              </p:par>
                              <p:par>
                                <p:cTn id="49" presetID="64" presetClass="path" presetSubtype="0" accel="50000" decel="50000" fill="hold" grpId="0" nodeType="withEffect">
                                  <p:stCondLst>
                                    <p:cond delay="0"/>
                                  </p:stCondLst>
                                  <p:iterate type="lt">
                                    <p:tmPct val="0"/>
                                  </p:iterate>
                                  <p:childTnLst>
                                    <p:animMotion origin="layout" path="M 0 0 L 0 -0.25 E" pathEditMode="relative" ptsTypes="">
                                      <p:cBhvr>
                                        <p:cTn id="50" dur="2000" fill="hold"/>
                                        <p:tgtEl>
                                          <p:spTgt spid="4">
                                            <p:txEl>
                                              <p:pRg st="1" end="1"/>
                                            </p:txEl>
                                          </p:spTgt>
                                        </p:tgtEl>
                                        <p:attrNameLst>
                                          <p:attrName>ppt_x</p:attrName>
                                          <p:attrName>ppt_y</p:attrName>
                                        </p:attrNameLst>
                                      </p:cBhvr>
                                    </p:animMotion>
                                  </p:childTnLst>
                                </p:cTn>
                              </p:par>
                              <p:par>
                                <p:cTn id="51" presetID="64" presetClass="path" presetSubtype="0" accel="50000" decel="50000" fill="hold" grpId="0" nodeType="withEffect">
                                  <p:stCondLst>
                                    <p:cond delay="0"/>
                                  </p:stCondLst>
                                  <p:iterate type="lt">
                                    <p:tmPct val="0"/>
                                  </p:iterate>
                                  <p:childTnLst>
                                    <p:animMotion origin="layout" path="M 0.0069 -0.46111 L -2.08333E-6 -0.25 " pathEditMode="relative" rAng="0" ptsTypes="AA">
                                      <p:cBhvr>
                                        <p:cTn id="52" dur="2000" fill="hold"/>
                                        <p:tgtEl>
                                          <p:spTgt spid="4">
                                            <p:txEl>
                                              <p:pRg st="2" end="2"/>
                                            </p:txEl>
                                          </p:spTgt>
                                        </p:tgtEl>
                                        <p:attrNameLst>
                                          <p:attrName>ppt_x</p:attrName>
                                          <p:attrName>ppt_y</p:attrName>
                                        </p:attrNameLst>
                                      </p:cBhvr>
                                      <p:rCtr x="-247" y="8727"/>
                                    </p:animMotion>
                                  </p:childTnLst>
                                </p:cTn>
                              </p:par>
                              <p:par>
                                <p:cTn id="53" presetID="64" presetClass="path" presetSubtype="0" accel="50000" decel="50000" fill="hold" grpId="0" nodeType="withEffect">
                                  <p:stCondLst>
                                    <p:cond delay="0"/>
                                  </p:stCondLst>
                                  <p:iterate type="lt">
                                    <p:tmPct val="0"/>
                                  </p:iterate>
                                  <p:childTnLst>
                                    <p:animMotion origin="layout" path="M -2.08333E-6 -3.7037E-7 L 0.00495 -0.14676 " pathEditMode="relative" rAng="0" ptsTypes="AA">
                                      <p:cBhvr>
                                        <p:cTn id="54" dur="2000" fill="hold"/>
                                        <p:tgtEl>
                                          <p:spTgt spid="4">
                                            <p:txEl>
                                              <p:pRg st="3" end="3"/>
                                            </p:txEl>
                                          </p:spTgt>
                                        </p:tgtEl>
                                        <p:attrNameLst>
                                          <p:attrName>ppt_x</p:attrName>
                                          <p:attrName>ppt_y</p:attrName>
                                        </p:attrNameLst>
                                      </p:cBhvr>
                                      <p:rCtr x="247" y="-7338"/>
                                    </p:animMotion>
                                  </p:childTnLst>
                                </p:cTn>
                              </p:par>
                              <p:par>
                                <p:cTn id="55" presetID="53" presetClass="entr" presetSubtype="16" fill="hold" grpId="0" nodeType="withEffect">
                                  <p:stCondLst>
                                    <p:cond delay="1250"/>
                                  </p:stCondLst>
                                  <p:childTnLst>
                                    <p:set>
                                      <p:cBhvr>
                                        <p:cTn id="56" dur="1" fill="hold">
                                          <p:stCondLst>
                                            <p:cond delay="0"/>
                                          </p:stCondLst>
                                        </p:cTn>
                                        <p:tgtEl>
                                          <p:spTgt spid="6"/>
                                        </p:tgtEl>
                                        <p:attrNameLst>
                                          <p:attrName>style.visibility</p:attrName>
                                        </p:attrNameLst>
                                      </p:cBhvr>
                                      <p:to>
                                        <p:strVal val="visible"/>
                                      </p:to>
                                    </p:set>
                                    <p:anim calcmode="lin" valueType="num">
                                      <p:cBhvr>
                                        <p:cTn id="57" dur="2000" fill="hold"/>
                                        <p:tgtEl>
                                          <p:spTgt spid="6"/>
                                        </p:tgtEl>
                                        <p:attrNameLst>
                                          <p:attrName>ppt_w</p:attrName>
                                        </p:attrNameLst>
                                      </p:cBhvr>
                                      <p:tavLst>
                                        <p:tav tm="0">
                                          <p:val>
                                            <p:fltVal val="0"/>
                                          </p:val>
                                        </p:tav>
                                        <p:tav tm="100000">
                                          <p:val>
                                            <p:strVal val="#ppt_w"/>
                                          </p:val>
                                        </p:tav>
                                      </p:tavLst>
                                    </p:anim>
                                    <p:anim calcmode="lin" valueType="num">
                                      <p:cBhvr>
                                        <p:cTn id="58" dur="2000" fill="hold"/>
                                        <p:tgtEl>
                                          <p:spTgt spid="6"/>
                                        </p:tgtEl>
                                        <p:attrNameLst>
                                          <p:attrName>ppt_h</p:attrName>
                                        </p:attrNameLst>
                                      </p:cBhvr>
                                      <p:tavLst>
                                        <p:tav tm="0">
                                          <p:val>
                                            <p:fltVal val="0"/>
                                          </p:val>
                                        </p:tav>
                                        <p:tav tm="100000">
                                          <p:val>
                                            <p:strVal val="#ppt_h"/>
                                          </p:val>
                                        </p:tav>
                                      </p:tavLst>
                                    </p:anim>
                                    <p:animEffect transition="in" filter="fade">
                                      <p:cBhvr>
                                        <p:cTn id="59" dur="2000"/>
                                        <p:tgtEl>
                                          <p:spTgt spid="6"/>
                                        </p:tgtEl>
                                      </p:cBhvr>
                                    </p:animEffect>
                                  </p:childTnLst>
                                </p:cTn>
                              </p:par>
                              <p:par>
                                <p:cTn id="60" presetID="16" presetClass="entr" presetSubtype="21" fill="hold" grpId="0" nodeType="withEffect">
                                  <p:stCondLst>
                                    <p:cond delay="2750"/>
                                  </p:stCondLst>
                                  <p:childTnLst>
                                    <p:set>
                                      <p:cBhvr>
                                        <p:cTn id="61" dur="1" fill="hold">
                                          <p:stCondLst>
                                            <p:cond delay="0"/>
                                          </p:stCondLst>
                                        </p:cTn>
                                        <p:tgtEl>
                                          <p:spTgt spid="7"/>
                                        </p:tgtEl>
                                        <p:attrNameLst>
                                          <p:attrName>style.visibility</p:attrName>
                                        </p:attrNameLst>
                                      </p:cBhvr>
                                      <p:to>
                                        <p:strVal val="visible"/>
                                      </p:to>
                                    </p:set>
                                    <p:animEffect transition="in" filter="barn(inVertical)">
                                      <p:cBhvr>
                                        <p:cTn id="62" dur="1250"/>
                                        <p:tgtEl>
                                          <p:spTgt spid="7"/>
                                        </p:tgtEl>
                                      </p:cBhvr>
                                    </p:animEffect>
                                  </p:childTnLst>
                                </p:cTn>
                              </p:par>
                              <p:par>
                                <p:cTn id="63" presetID="32" presetClass="emph" presetSubtype="0" repeatCount="5000" fill="hold" grpId="1" nodeType="withEffect">
                                  <p:stCondLst>
                                    <p:cond delay="3750"/>
                                  </p:stCondLst>
                                  <p:childTnLst>
                                    <p:animRot by="120000">
                                      <p:cBhvr>
                                        <p:cTn id="64" dur="225" fill="hold">
                                          <p:stCondLst>
                                            <p:cond delay="0"/>
                                          </p:stCondLst>
                                        </p:cTn>
                                        <p:tgtEl>
                                          <p:spTgt spid="7"/>
                                        </p:tgtEl>
                                        <p:attrNameLst>
                                          <p:attrName>r</p:attrName>
                                        </p:attrNameLst>
                                      </p:cBhvr>
                                    </p:animRot>
                                    <p:animRot by="-240000">
                                      <p:cBhvr>
                                        <p:cTn id="65" dur="450" fill="hold">
                                          <p:stCondLst>
                                            <p:cond delay="450"/>
                                          </p:stCondLst>
                                        </p:cTn>
                                        <p:tgtEl>
                                          <p:spTgt spid="7"/>
                                        </p:tgtEl>
                                        <p:attrNameLst>
                                          <p:attrName>r</p:attrName>
                                        </p:attrNameLst>
                                      </p:cBhvr>
                                    </p:animRot>
                                    <p:animRot by="240000">
                                      <p:cBhvr>
                                        <p:cTn id="66" dur="450" fill="hold">
                                          <p:stCondLst>
                                            <p:cond delay="900"/>
                                          </p:stCondLst>
                                        </p:cTn>
                                        <p:tgtEl>
                                          <p:spTgt spid="7"/>
                                        </p:tgtEl>
                                        <p:attrNameLst>
                                          <p:attrName>r</p:attrName>
                                        </p:attrNameLst>
                                      </p:cBhvr>
                                    </p:animRot>
                                    <p:animRot by="-240000">
                                      <p:cBhvr>
                                        <p:cTn id="67" dur="450" fill="hold">
                                          <p:stCondLst>
                                            <p:cond delay="1350"/>
                                          </p:stCondLst>
                                        </p:cTn>
                                        <p:tgtEl>
                                          <p:spTgt spid="7"/>
                                        </p:tgtEl>
                                        <p:attrNameLst>
                                          <p:attrName>r</p:attrName>
                                        </p:attrNameLst>
                                      </p:cBhvr>
                                    </p:animRot>
                                    <p:animRot by="120000">
                                      <p:cBhvr>
                                        <p:cTn id="68" dur="450" fill="hold">
                                          <p:stCondLst>
                                            <p:cond delay="1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3" grpId="0"/>
      <p:bldP spid="5" grpId="0" uiExpand="1" build="allAtOnce" animBg="1"/>
      <p:bldP spid="6" grpId="0"/>
      <p:bldP spid="7" grpId="0" animBg="1"/>
      <p:bldP spid="7"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universe">
            <a:hlinkClick r:id="" action="ppaction://media"/>
            <a:extLst>
              <a:ext uri="{FF2B5EF4-FFF2-40B4-BE49-F238E27FC236}">
                <a16:creationId xmlns:a16="http://schemas.microsoft.com/office/drawing/2014/main" id="{619D1A88-5D9E-757B-D570-4E2E9985B33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2400" y="-228600"/>
            <a:ext cx="13004800" cy="7315200"/>
          </a:xfrm>
          <a:prstGeom prst="rect">
            <a:avLst/>
          </a:prstGeom>
        </p:spPr>
      </p:pic>
      <p:sp>
        <p:nvSpPr>
          <p:cNvPr id="5" name="Rectangle 4">
            <a:extLst>
              <a:ext uri="{FF2B5EF4-FFF2-40B4-BE49-F238E27FC236}">
                <a16:creationId xmlns:a16="http://schemas.microsoft.com/office/drawing/2014/main" id="{77E77919-2A06-2E53-992B-47F3D4E2B413}"/>
              </a:ext>
            </a:extLst>
          </p:cNvPr>
          <p:cNvSpPr/>
          <p:nvPr/>
        </p:nvSpPr>
        <p:spPr>
          <a:xfrm>
            <a:off x="-609600" y="-990600"/>
            <a:ext cx="14097000" cy="8382000"/>
          </a:xfrm>
          <a:prstGeom prst="rect">
            <a:avLst/>
          </a:prstGeom>
          <a:solidFill>
            <a:srgbClr val="000000">
              <a:alpha val="54118"/>
            </a:srgbClr>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TextBox 3"/>
          <p:cNvSpPr txBox="1"/>
          <p:nvPr/>
        </p:nvSpPr>
        <p:spPr>
          <a:xfrm>
            <a:off x="990600" y="457200"/>
            <a:ext cx="10591800" cy="5940088"/>
          </a:xfrm>
          <a:prstGeom prst="rect">
            <a:avLst/>
          </a:prstGeom>
          <a:noFill/>
        </p:spPr>
        <p:txBody>
          <a:bodyPr wrap="square" rtlCol="0">
            <a:spAutoFit/>
          </a:bodyPr>
          <a:lstStyle/>
          <a:p>
            <a:pPr>
              <a:spcBef>
                <a:spcPts val="1200"/>
              </a:spcBef>
              <a:spcAft>
                <a:spcPts val="1200"/>
              </a:spcAft>
              <a:tabLst>
                <a:tab pos="630238" algn="l"/>
                <a:tab pos="1079500" algn="l"/>
              </a:tabLst>
            </a:pPr>
            <a:r>
              <a:rPr lang="en-US" sz="4000" b="1" dirty="0"/>
              <a:t>2.	With regard to their nature:</a:t>
            </a:r>
            <a:r>
              <a:rPr lang="en-US" sz="4000" dirty="0"/>
              <a:t> </a:t>
            </a:r>
          </a:p>
          <a:p>
            <a:pPr>
              <a:spcBef>
                <a:spcPts val="1200"/>
              </a:spcBef>
              <a:spcAft>
                <a:spcPts val="1200"/>
              </a:spcAft>
              <a:tabLst>
                <a:tab pos="58738" algn="l"/>
                <a:tab pos="803275" algn="l"/>
                <a:tab pos="1371600" algn="l"/>
              </a:tabLst>
            </a:pPr>
            <a:r>
              <a:rPr lang="en-US" sz="4000" dirty="0"/>
              <a:t>		a.	On the one hand, Allah as described 				in the Qur'an is certainly: </a:t>
            </a:r>
          </a:p>
          <a:p>
            <a:pPr marL="1312863">
              <a:spcBef>
                <a:spcPts val="1200"/>
              </a:spcBef>
              <a:spcAft>
                <a:spcPts val="1200"/>
              </a:spcAft>
              <a:buFont typeface="Arial" panose="020B0604020202020204" pitchFamily="34" charset="0"/>
              <a:buChar char="•"/>
              <a:tabLst>
                <a:tab pos="627063" algn="l"/>
                <a:tab pos="630238" algn="l"/>
                <a:tab pos="1201738" algn="l"/>
              </a:tabLst>
            </a:pPr>
            <a:r>
              <a:rPr lang="en-US" sz="4000" b="1" dirty="0"/>
              <a:t> 	Transcendent</a:t>
            </a:r>
            <a:r>
              <a:rPr lang="en-US" sz="4000" dirty="0"/>
              <a:t> (i.e., beyond this	universe), but not necessarily 		</a:t>
            </a:r>
            <a:r>
              <a:rPr lang="en-US" sz="4000" b="1" dirty="0"/>
              <a:t>immanent</a:t>
            </a:r>
            <a:r>
              <a:rPr lang="en-US" sz="4000" dirty="0"/>
              <a:t> (i.e., near to His creation). </a:t>
            </a:r>
          </a:p>
          <a:p>
            <a:pPr marL="1312863">
              <a:spcBef>
                <a:spcPts val="1200"/>
              </a:spcBef>
              <a:spcAft>
                <a:spcPts val="1200"/>
              </a:spcAft>
              <a:buFont typeface="Arial" panose="020B0604020202020204" pitchFamily="34" charset="0"/>
              <a:buChar char="•"/>
              <a:tabLst>
                <a:tab pos="627063" algn="l"/>
                <a:tab pos="630238" algn="l"/>
                <a:tab pos="1201738" algn="l"/>
              </a:tabLst>
            </a:pPr>
            <a:r>
              <a:rPr lang="en-US" sz="4000" dirty="0"/>
              <a:t> 	I</a:t>
            </a:r>
            <a:r>
              <a:rPr lang="en-US" sz="4000" b="1" dirty="0"/>
              <a:t>nfinite</a:t>
            </a:r>
            <a:r>
              <a:rPr lang="en-US" sz="4000" dirty="0"/>
              <a:t>, but not 			necessarily </a:t>
            </a:r>
            <a:r>
              <a:rPr lang="en-US" sz="4000" b="1" dirty="0"/>
              <a:t>personal</a:t>
            </a:r>
            <a:r>
              <a:rPr lang="en-US" sz="3000" dirty="0"/>
              <a:t>	</a:t>
            </a:r>
            <a:endParaRPr lang="en-US" sz="320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 presetClass="mediacall" presetSubtype="0" fill="hold" nodeType="withEffect">
                                  <p:stCondLst>
                                    <p:cond delay="0"/>
                                  </p:stCondLst>
                                  <p:childTnLst>
                                    <p:cmd type="call" cmd="playFrom(0.0)">
                                      <p:cBhvr>
                                        <p:cTn id="9" dur="19208" fill="hold"/>
                                        <p:tgtEl>
                                          <p:spTgt spid="3"/>
                                        </p:tgtEl>
                                      </p:cBhvr>
                                    </p:cmd>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iterate type="lt">
                                    <p:tmPct val="12000"/>
                                  </p:iterate>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500"/>
                                        <p:tgtEl>
                                          <p:spTgt spid="4">
                                            <p:txEl>
                                              <p:pRg st="1" end="1"/>
                                            </p:txEl>
                                          </p:spTgt>
                                        </p:tgtEl>
                                      </p:cBhvr>
                                    </p:animEffect>
                                  </p:childTnLst>
                                </p:cTn>
                              </p:par>
                              <p:par>
                                <p:cTn id="15" presetID="10" presetClass="entr" presetSubtype="0" fill="hold" nodeType="withEffect">
                                  <p:stCondLst>
                                    <p:cond delay="3000"/>
                                  </p:stCondLst>
                                  <p:iterate type="lt">
                                    <p:tmPct val="12000"/>
                                  </p:iterate>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iterate type="lt">
                                    <p:tmPct val="12000"/>
                                  </p:iterate>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3"/>
                </p:tgtEl>
              </p:cMediaNode>
            </p:video>
            <p:seq concurrent="1" nextAc="seek">
              <p:cTn id="24" restart="whenNotActive" fill="hold" evtFilter="cancelBubble" nodeType="interactiveSeq">
                <p:stCondLst>
                  <p:cond evt="onClick" delay="0">
                    <p:tgtEl>
                      <p:spTgt spid="3"/>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universe">
            <a:hlinkClick r:id="" action="ppaction://media"/>
            <a:extLst>
              <a:ext uri="{FF2B5EF4-FFF2-40B4-BE49-F238E27FC236}">
                <a16:creationId xmlns:a16="http://schemas.microsoft.com/office/drawing/2014/main" id="{B54A6BF9-48F1-4809-3DFB-DA741316323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2400" y="-228600"/>
            <a:ext cx="13004800" cy="7315200"/>
          </a:xfrm>
          <a:prstGeom prst="rect">
            <a:avLst/>
          </a:prstGeom>
        </p:spPr>
      </p:pic>
      <p:sp>
        <p:nvSpPr>
          <p:cNvPr id="5" name="Rectangle 4">
            <a:extLst>
              <a:ext uri="{FF2B5EF4-FFF2-40B4-BE49-F238E27FC236}">
                <a16:creationId xmlns:a16="http://schemas.microsoft.com/office/drawing/2014/main" id="{032E3489-8AC1-FEAF-170C-05FF41DAC5C2}"/>
              </a:ext>
            </a:extLst>
          </p:cNvPr>
          <p:cNvSpPr/>
          <p:nvPr/>
        </p:nvSpPr>
        <p:spPr>
          <a:xfrm>
            <a:off x="-1143000" y="-533400"/>
            <a:ext cx="14097000" cy="8382000"/>
          </a:xfrm>
          <a:prstGeom prst="rect">
            <a:avLst/>
          </a:prstGeom>
          <a:solidFill>
            <a:srgbClr val="000000">
              <a:alpha val="54118"/>
            </a:srgbClr>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TextBox 3"/>
          <p:cNvSpPr txBox="1"/>
          <p:nvPr/>
        </p:nvSpPr>
        <p:spPr>
          <a:xfrm>
            <a:off x="381000" y="304800"/>
            <a:ext cx="11582400" cy="6832640"/>
          </a:xfrm>
          <a:prstGeom prst="rect">
            <a:avLst/>
          </a:prstGeom>
          <a:noFill/>
        </p:spPr>
        <p:txBody>
          <a:bodyPr wrap="square" rtlCol="0">
            <a:spAutoFit/>
          </a:bodyPr>
          <a:lstStyle/>
          <a:p>
            <a:pPr>
              <a:spcBef>
                <a:spcPts val="1200"/>
              </a:spcBef>
              <a:spcAft>
                <a:spcPts val="1200"/>
              </a:spcAft>
              <a:tabLst>
                <a:tab pos="569913" algn="l"/>
                <a:tab pos="803275" algn="l"/>
                <a:tab pos="1198563" algn="l"/>
              </a:tabLst>
            </a:pPr>
            <a:r>
              <a:rPr lang="en-US" sz="4000" dirty="0"/>
              <a:t>b.		On the other hand, the 			                          		God of the Bible is both                                 			transcendent and immanent; </a:t>
            </a:r>
          </a:p>
          <a:p>
            <a:pPr>
              <a:spcBef>
                <a:spcPts val="1200"/>
              </a:spcBef>
              <a:spcAft>
                <a:spcPts val="1200"/>
              </a:spcAft>
              <a:tabLst>
                <a:tab pos="569913" algn="l"/>
                <a:tab pos="803275" algn="l"/>
                <a:tab pos="1198563" algn="l"/>
              </a:tabLst>
            </a:pPr>
            <a:r>
              <a:rPr lang="en-US" sz="4000" dirty="0"/>
              <a:t>		He is </a:t>
            </a:r>
            <a:r>
              <a:rPr lang="en-US" sz="4000" b="1" dirty="0"/>
              <a:t>INFINITE</a:t>
            </a:r>
            <a:r>
              <a:rPr lang="en-US" sz="4000" dirty="0"/>
              <a:t>, yet </a:t>
            </a:r>
            <a:r>
              <a:rPr lang="en-US" sz="4000" b="1" dirty="0"/>
              <a:t>PERSONAL</a:t>
            </a:r>
            <a:r>
              <a:rPr lang="en-US" sz="4000" dirty="0"/>
              <a:t>—				  able to establish a relationship.</a:t>
            </a:r>
            <a:endParaRPr lang="en-US" sz="3600" dirty="0"/>
          </a:p>
          <a:p>
            <a:pPr>
              <a:spcBef>
                <a:spcPts val="1200"/>
              </a:spcBef>
              <a:spcAft>
                <a:spcPts val="1200"/>
              </a:spcAft>
              <a:tabLst>
                <a:tab pos="569913" algn="l"/>
                <a:tab pos="803275" algn="l"/>
                <a:tab pos="1198563" algn="l"/>
              </a:tabLst>
            </a:pPr>
            <a:r>
              <a:rPr lang="en-US" sz="200" dirty="0"/>
              <a:t>		</a:t>
            </a:r>
            <a:r>
              <a:rPr lang="en-US" sz="2800" dirty="0"/>
              <a:t>Jer. 23:23-24: </a:t>
            </a:r>
            <a:r>
              <a:rPr lang="en-US" sz="2400" dirty="0"/>
              <a:t>“‘Am I only </a:t>
            </a:r>
            <a:r>
              <a:rPr lang="en-US" sz="4400" b="1" dirty="0">
                <a:highlight>
                  <a:srgbClr val="010A13"/>
                </a:highlight>
              </a:rPr>
              <a:t>a God nearby</a:t>
            </a:r>
            <a:r>
              <a:rPr lang="en-US" sz="2800" dirty="0"/>
              <a:t>,’ 			       			</a:t>
            </a:r>
            <a:r>
              <a:rPr lang="en-US" sz="2400" dirty="0"/>
              <a:t>declares the LORD, 'and not </a:t>
            </a:r>
            <a:r>
              <a:rPr lang="en-US" sz="4400" b="1" dirty="0">
                <a:highlight>
                  <a:srgbClr val="010A13"/>
                </a:highlight>
              </a:rPr>
              <a:t>a</a:t>
            </a:r>
            <a:r>
              <a:rPr lang="en-US" sz="4400" b="1" dirty="0"/>
              <a:t> </a:t>
            </a:r>
            <a:r>
              <a:rPr lang="en-US" sz="4400" b="1" dirty="0">
                <a:highlight>
                  <a:srgbClr val="010A13"/>
                </a:highlight>
              </a:rPr>
              <a:t>God far away</a:t>
            </a:r>
            <a:r>
              <a:rPr lang="en-US" sz="2800" dirty="0"/>
              <a:t>? 		            		</a:t>
            </a:r>
            <a:r>
              <a:rPr lang="en-US" sz="2400" dirty="0"/>
              <a:t>Can anyone </a:t>
            </a:r>
            <a:r>
              <a:rPr lang="en-US" sz="2800" dirty="0"/>
              <a:t>hide in secret places </a:t>
            </a:r>
            <a:r>
              <a:rPr lang="en-US" sz="2400" dirty="0"/>
              <a:t>so that I cannot see him?’ declares the 			LORD. ‘Do </a:t>
            </a:r>
            <a:r>
              <a:rPr lang="en-US" sz="4000" b="1" dirty="0">
                <a:highlight>
                  <a:srgbClr val="010A13"/>
                </a:highlight>
              </a:rPr>
              <a:t>I</a:t>
            </a:r>
            <a:r>
              <a:rPr lang="en-US" sz="4000" b="1" dirty="0"/>
              <a:t> </a:t>
            </a:r>
            <a:r>
              <a:rPr lang="en-US" sz="2400" dirty="0"/>
              <a:t>not</a:t>
            </a:r>
            <a:r>
              <a:rPr lang="en-US" sz="2800" dirty="0"/>
              <a:t> </a:t>
            </a:r>
            <a:r>
              <a:rPr lang="en-US" sz="4000" b="1" dirty="0">
                <a:highlight>
                  <a:srgbClr val="010A13"/>
                </a:highlight>
              </a:rPr>
              <a:t>fill</a:t>
            </a:r>
            <a:r>
              <a:rPr lang="en-US" sz="4000" b="1" dirty="0"/>
              <a:t> </a:t>
            </a:r>
            <a:r>
              <a:rPr lang="en-US" sz="4000" b="1" dirty="0">
                <a:highlight>
                  <a:srgbClr val="010A13"/>
                </a:highlight>
              </a:rPr>
              <a:t>heaven</a:t>
            </a:r>
            <a:r>
              <a:rPr lang="en-US" sz="4000" b="1" dirty="0"/>
              <a:t> </a:t>
            </a:r>
            <a:r>
              <a:rPr lang="en-US" sz="4000" b="1" dirty="0">
                <a:highlight>
                  <a:srgbClr val="010A13"/>
                </a:highlight>
              </a:rPr>
              <a:t>and</a:t>
            </a:r>
            <a:r>
              <a:rPr lang="en-US" sz="4000" b="1" dirty="0"/>
              <a:t> </a:t>
            </a:r>
            <a:r>
              <a:rPr lang="en-US" sz="4000" b="1" dirty="0">
                <a:highlight>
                  <a:srgbClr val="010A13"/>
                </a:highlight>
              </a:rPr>
              <a:t>earth</a:t>
            </a:r>
            <a:r>
              <a:rPr lang="en-US" sz="2800" dirty="0"/>
              <a:t>?' declares the Lord."</a:t>
            </a:r>
          </a:p>
          <a:p>
            <a:endParaRPr lang="en-US" sz="3200" dirty="0">
              <a:latin typeface="+mj-lt"/>
            </a:endParaRPr>
          </a:p>
        </p:txBody>
      </p:sp>
      <p:cxnSp>
        <p:nvCxnSpPr>
          <p:cNvPr id="6" name="Straight Connector 5"/>
          <p:cNvCxnSpPr>
            <a:cxnSpLocks/>
          </p:cNvCxnSpPr>
          <p:nvPr/>
        </p:nvCxnSpPr>
        <p:spPr>
          <a:xfrm>
            <a:off x="1295400" y="3886200"/>
            <a:ext cx="10668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55819CA5-C35F-DBA6-2753-9F7EB8541F6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458200" y="685801"/>
            <a:ext cx="3352800" cy="2654320"/>
          </a:xfrm>
          <a:prstGeom prst="rect">
            <a:avLst/>
          </a:prstGeom>
        </p:spPr>
      </p:pic>
      <p:pic>
        <p:nvPicPr>
          <p:cNvPr id="10" name="Picture 9">
            <a:extLst>
              <a:ext uri="{FF2B5EF4-FFF2-40B4-BE49-F238E27FC236}">
                <a16:creationId xmlns:a16="http://schemas.microsoft.com/office/drawing/2014/main" id="{66257715-D8D8-74B9-A865-1422D6A76E26}"/>
              </a:ext>
            </a:extLst>
          </p:cNvPr>
          <p:cNvPicPr>
            <a:picLocks noChangeAspect="1"/>
          </p:cNvPicPr>
          <p:nvPr/>
        </p:nvPicPr>
        <p:blipFill>
          <a:blip r:embed="rId7"/>
          <a:stretch>
            <a:fillRect/>
          </a:stretch>
        </p:blipFill>
        <p:spPr>
          <a:xfrm>
            <a:off x="9829800" y="1439139"/>
            <a:ext cx="1047896" cy="12670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9208" fill="hold"/>
                                        <p:tgtEl>
                                          <p:spTgt spid="2"/>
                                        </p:tgtEl>
                                      </p:cBhvr>
                                    </p:cmd>
                                  </p:childTnLst>
                                </p:cTn>
                              </p:par>
                              <p:par>
                                <p:cTn id="7" presetID="10" presetClass="entr" presetSubtype="0" fill="hold" nodeType="withEffect">
                                  <p:stCondLst>
                                    <p:cond delay="0"/>
                                  </p:stCondLst>
                                  <p:iterate type="lt">
                                    <p:tmPct val="12000"/>
                                  </p:iterate>
                                  <p:childTnLst>
                                    <p:set>
                                      <p:cBhvr>
                                        <p:cTn id="8" dur="1" fill="hold">
                                          <p:stCondLst>
                                            <p:cond delay="0"/>
                                          </p:stCondLst>
                                        </p:cTn>
                                        <p:tgtEl>
                                          <p:spTgt spid="4">
                                            <p:txEl>
                                              <p:pRg st="0" end="0"/>
                                            </p:txEl>
                                          </p:spTgt>
                                        </p:tgtEl>
                                        <p:attrNameLst>
                                          <p:attrName>style.visibility</p:attrName>
                                        </p:attrNameLst>
                                      </p:cBhvr>
                                      <p:to>
                                        <p:strVal val="visible"/>
                                      </p:to>
                                    </p:set>
                                    <p:animEffect transition="in" filter="fade">
                                      <p:cBhvr>
                                        <p:cTn id="9" dur="500"/>
                                        <p:tgtEl>
                                          <p:spTgt spid="4">
                                            <p:txEl>
                                              <p:pRg st="0" end="0"/>
                                            </p:txEl>
                                          </p:spTgt>
                                        </p:tgtEl>
                                      </p:cBhvr>
                                    </p:animEffect>
                                  </p:childTnLst>
                                </p:cTn>
                              </p:par>
                              <p:par>
                                <p:cTn id="10" presetID="45" presetClass="entr" presetSubtype="0" repeatCount="2000" fill="hold" nodeType="withEffect">
                                  <p:stCondLst>
                                    <p:cond delay="25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3500"/>
                                        <p:tgtEl>
                                          <p:spTgt spid="8"/>
                                        </p:tgtEl>
                                      </p:cBhvr>
                                    </p:animEffect>
                                    <p:anim calcmode="lin" valueType="num">
                                      <p:cBhvr>
                                        <p:cTn id="13" dur="3500" fill="hold"/>
                                        <p:tgtEl>
                                          <p:spTgt spid="8"/>
                                        </p:tgtEl>
                                        <p:attrNameLst>
                                          <p:attrName>ppt_w</p:attrName>
                                        </p:attrNameLst>
                                      </p:cBhvr>
                                      <p:tavLst>
                                        <p:tav tm="0" fmla="#ppt_w*sin(2.5*pi*$)">
                                          <p:val>
                                            <p:fltVal val="0"/>
                                          </p:val>
                                        </p:tav>
                                        <p:tav tm="100000">
                                          <p:val>
                                            <p:fltVal val="1"/>
                                          </p:val>
                                        </p:tav>
                                      </p:tavLst>
                                    </p:anim>
                                    <p:anim calcmode="lin" valueType="num">
                                      <p:cBhvr>
                                        <p:cTn id="14" dur="3500" fill="hold"/>
                                        <p:tgtEl>
                                          <p:spTgt spid="8"/>
                                        </p:tgtEl>
                                        <p:attrNameLst>
                                          <p:attrName>ppt_h</p:attrName>
                                        </p:attrNameLst>
                                      </p:cBhvr>
                                      <p:tavLst>
                                        <p:tav tm="0">
                                          <p:val>
                                            <p:strVal val="#ppt_h"/>
                                          </p:val>
                                        </p:tav>
                                        <p:tav tm="100000">
                                          <p:val>
                                            <p:strVal val="#ppt_h"/>
                                          </p:val>
                                        </p:tav>
                                      </p:tavLst>
                                    </p:anim>
                                  </p:childTnLst>
                                </p:cTn>
                              </p:par>
                              <p:par>
                                <p:cTn id="15" presetID="10" presetClass="entr" presetSubtype="0" fill="hold" nodeType="withEffect">
                                  <p:stCondLst>
                                    <p:cond delay="5250"/>
                                  </p:stCondLst>
                                  <p:iterate type="lt">
                                    <p:tmPct val="13000"/>
                                  </p:iterate>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cTn>
                              </p:par>
                              <p:par>
                                <p:cTn id="18" presetID="2" presetClass="entr" presetSubtype="1" fill="hold" nodeType="withEffect">
                                  <p:stCondLst>
                                    <p:cond delay="525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1250" fill="hold"/>
                                        <p:tgtEl>
                                          <p:spTgt spid="10"/>
                                        </p:tgtEl>
                                        <p:attrNameLst>
                                          <p:attrName>ppt_x</p:attrName>
                                        </p:attrNameLst>
                                      </p:cBhvr>
                                      <p:tavLst>
                                        <p:tav tm="0">
                                          <p:val>
                                            <p:strVal val="#ppt_x"/>
                                          </p:val>
                                        </p:tav>
                                        <p:tav tm="100000">
                                          <p:val>
                                            <p:strVal val="#ppt_x"/>
                                          </p:val>
                                        </p:tav>
                                      </p:tavLst>
                                    </p:anim>
                                    <p:anim calcmode="lin" valueType="num">
                                      <p:cBhvr additive="base">
                                        <p:cTn id="21" dur="1250" fill="hold"/>
                                        <p:tgtEl>
                                          <p:spTgt spid="10"/>
                                        </p:tgtEl>
                                        <p:attrNameLst>
                                          <p:attrName>ppt_y</p:attrName>
                                        </p:attrNameLst>
                                      </p:cBhvr>
                                      <p:tavLst>
                                        <p:tav tm="0">
                                          <p:val>
                                            <p:strVal val="0-#ppt_h/2"/>
                                          </p:val>
                                        </p:tav>
                                        <p:tav tm="100000">
                                          <p:val>
                                            <p:strVal val="#ppt_y"/>
                                          </p:val>
                                        </p:tav>
                                      </p:tavLst>
                                    </p:anim>
                                  </p:childTnLst>
                                </p:cTn>
                              </p:par>
                              <p:par>
                                <p:cTn id="22" presetID="10" presetClass="entr" presetSubtype="0" fill="hold" nodeType="withEffect">
                                  <p:stCondLst>
                                    <p:cond delay="675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250"/>
                                        <p:tgtEl>
                                          <p:spTgt spid="4">
                                            <p:txEl>
                                              <p:pRg st="2" end="2"/>
                                            </p:txEl>
                                          </p:spTgt>
                                        </p:tgtEl>
                                      </p:cBhvr>
                                    </p:animEffect>
                                  </p:childTnLst>
                                </p:cTn>
                              </p:par>
                              <p:par>
                                <p:cTn id="25" presetID="2" presetClass="entr" presetSubtype="8" fill="hold" nodeType="withEffect">
                                  <p:stCondLst>
                                    <p:cond delay="625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3250" fill="hold"/>
                                        <p:tgtEl>
                                          <p:spTgt spid="6"/>
                                        </p:tgtEl>
                                        <p:attrNameLst>
                                          <p:attrName>ppt_x</p:attrName>
                                        </p:attrNameLst>
                                      </p:cBhvr>
                                      <p:tavLst>
                                        <p:tav tm="0">
                                          <p:val>
                                            <p:strVal val="0-#ppt_w/2"/>
                                          </p:val>
                                        </p:tav>
                                        <p:tav tm="100000">
                                          <p:val>
                                            <p:strVal val="#ppt_x"/>
                                          </p:val>
                                        </p:tav>
                                      </p:tavLst>
                                    </p:anim>
                                    <p:anim calcmode="lin" valueType="num">
                                      <p:cBhvr additive="base">
                                        <p:cTn id="28" dur="3250" fill="hold"/>
                                        <p:tgtEl>
                                          <p:spTgt spid="6"/>
                                        </p:tgtEl>
                                        <p:attrNameLst>
                                          <p:attrName>ppt_y</p:attrName>
                                        </p:attrNameLst>
                                      </p:cBhvr>
                                      <p:tavLst>
                                        <p:tav tm="0">
                                          <p:val>
                                            <p:strVal val="#ppt_y"/>
                                          </p:val>
                                        </p:tav>
                                        <p:tav tm="100000">
                                          <p:val>
                                            <p:strVal val="#ppt_y"/>
                                          </p:val>
                                        </p:tav>
                                      </p:tavLst>
                                    </p:anim>
                                  </p:childTnLst>
                                </p:cTn>
                              </p:par>
                              <p:par>
                                <p:cTn id="29" presetID="26" presetClass="emph" presetSubtype="0" repeatCount="10000" fill="hold" nodeType="withEffect">
                                  <p:stCondLst>
                                    <p:cond delay="6750"/>
                                  </p:stCondLst>
                                  <p:childTnLst>
                                    <p:animEffect transition="out" filter="fade">
                                      <p:cBhvr>
                                        <p:cTn id="30" dur="3000" tmFilter="0, 0; .2, .5; .8, .5; 1, 0"/>
                                        <p:tgtEl>
                                          <p:spTgt spid="10"/>
                                        </p:tgtEl>
                                      </p:cBhvr>
                                    </p:animEffect>
                                    <p:animScale>
                                      <p:cBhvr>
                                        <p:cTn id="31" dur="150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2"/>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2"/>
                                        </p:tgtEl>
                                      </p:cBhvr>
                                    </p:cmd>
                                  </p:childTnLst>
                                </p:cTn>
                              </p:par>
                            </p:childTnLst>
                          </p:cTn>
                        </p:par>
                      </p:childTnLst>
                    </p:cTn>
                  </p:par>
                </p:childTnLst>
              </p:cTn>
              <p:nextCondLst>
                <p:cond evt="onClick" delay="0">
                  <p:tgtEl>
                    <p:spTgt spid="2"/>
                  </p:tgtEl>
                </p:cond>
              </p:nextCondLst>
            </p:seq>
            <p:video>
              <p:cMediaNode vol="80000">
                <p:cTn id="37" fill="hold" display="0">
                  <p:stCondLst>
                    <p:cond delay="indefinite"/>
                  </p:stCondLst>
                </p:cTn>
                <p:tgtEl>
                  <p:spTgt spid="2"/>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36A21-8E1E-FB18-C02A-A579C328E6EA}"/>
            </a:ext>
          </a:extLst>
        </p:cNvPr>
        <p:cNvGrpSpPr/>
        <p:nvPr/>
      </p:nvGrpSpPr>
      <p:grpSpPr>
        <a:xfrm>
          <a:off x="0" y="0"/>
          <a:ext cx="0" cy="0"/>
          <a:chOff x="0" y="0"/>
          <a:chExt cx="0" cy="0"/>
        </a:xfrm>
      </p:grpSpPr>
      <p:pic>
        <p:nvPicPr>
          <p:cNvPr id="7" name="Picture 6" descr="Close-up of a green leaf&#10;&#10;AI-generated content may be incorrect.">
            <a:extLst>
              <a:ext uri="{FF2B5EF4-FFF2-40B4-BE49-F238E27FC236}">
                <a16:creationId xmlns:a16="http://schemas.microsoft.com/office/drawing/2014/main" id="{27FB177E-6F9D-D6F8-C6B4-AE6E13D3A829}"/>
              </a:ext>
            </a:extLst>
          </p:cNvPr>
          <p:cNvPicPr preferRelativeResize="0">
            <a:picLocks/>
          </p:cNvPicPr>
          <p:nvPr/>
        </p:nvPicPr>
        <p:blipFill>
          <a:blip r:embed="rId2">
            <a:extLst>
              <a:ext uri="{28A0092B-C50C-407E-A947-70E740481C1C}">
                <a14:useLocalDpi xmlns:a14="http://schemas.microsoft.com/office/drawing/2010/main" val="0"/>
              </a:ext>
            </a:extLst>
          </a:blip>
          <a:stretch>
            <a:fillRect/>
          </a:stretch>
        </p:blipFill>
        <p:spPr>
          <a:xfrm>
            <a:off x="0" y="0"/>
            <a:ext cx="12207240" cy="6894871"/>
          </a:xfrm>
          <a:prstGeom prst="rect">
            <a:avLst/>
          </a:prstGeom>
        </p:spPr>
      </p:pic>
      <p:sp>
        <p:nvSpPr>
          <p:cNvPr id="8" name="Rectangle 7">
            <a:extLst>
              <a:ext uri="{FF2B5EF4-FFF2-40B4-BE49-F238E27FC236}">
                <a16:creationId xmlns:a16="http://schemas.microsoft.com/office/drawing/2014/main" id="{24DDCCD6-8D37-28B0-3675-05A59433C514}"/>
              </a:ext>
            </a:extLst>
          </p:cNvPr>
          <p:cNvSpPr/>
          <p:nvPr/>
        </p:nvSpPr>
        <p:spPr>
          <a:xfrm>
            <a:off x="-1143000" y="-381000"/>
            <a:ext cx="14097000" cy="8382000"/>
          </a:xfrm>
          <a:prstGeom prst="rect">
            <a:avLst/>
          </a:prstGeom>
          <a:solidFill>
            <a:srgbClr val="000000">
              <a:alpha val="54118"/>
            </a:srgbClr>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78073752-C86E-7953-78A7-51E0E07E83C7}"/>
              </a:ext>
            </a:extLst>
          </p:cNvPr>
          <p:cNvPicPr>
            <a:picLocks noChangeAspect="1"/>
          </p:cNvPicPr>
          <p:nvPr/>
        </p:nvPicPr>
        <p:blipFill>
          <a:blip r:embed="rId3"/>
          <a:stretch>
            <a:fillRect/>
          </a:stretch>
        </p:blipFill>
        <p:spPr>
          <a:xfrm>
            <a:off x="3047999" y="609600"/>
            <a:ext cx="3581401" cy="3531136"/>
          </a:xfrm>
          <a:prstGeom prst="rect">
            <a:avLst/>
          </a:prstGeom>
        </p:spPr>
      </p:pic>
      <p:sp>
        <p:nvSpPr>
          <p:cNvPr id="13" name="Rectangle 12">
            <a:extLst>
              <a:ext uri="{FF2B5EF4-FFF2-40B4-BE49-F238E27FC236}">
                <a16:creationId xmlns:a16="http://schemas.microsoft.com/office/drawing/2014/main" id="{2F65FA35-1DCC-CC08-F2A2-6E7D2A21C322}"/>
              </a:ext>
            </a:extLst>
          </p:cNvPr>
          <p:cNvSpPr/>
          <p:nvPr/>
        </p:nvSpPr>
        <p:spPr>
          <a:xfrm>
            <a:off x="3215737" y="1804994"/>
            <a:ext cx="2727863" cy="1421928"/>
          </a:xfrm>
          <a:prstGeom prst="rect">
            <a:avLst/>
          </a:prstGeom>
          <a:noFill/>
        </p:spPr>
        <p:txBody>
          <a:bodyPr wrap="none" lIns="91440" tIns="45720" rIns="91440" bIns="45720">
            <a:spAutoFit/>
          </a:bodyPr>
          <a:lstStyle/>
          <a:p>
            <a:pPr algn="ctr">
              <a:lnSpc>
                <a:spcPct val="90000"/>
              </a:lnSpc>
            </a:pPr>
            <a:r>
              <a:rPr lang="en-US" sz="4800" b="1" i="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I don’t </a:t>
            </a:r>
          </a:p>
          <a:p>
            <a:pPr algn="ctr">
              <a:lnSpc>
                <a:spcPct val="90000"/>
              </a:lnSpc>
            </a:pPr>
            <a:r>
              <a:rPr lang="en-US" sz="4800" b="1" i="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love you.</a:t>
            </a:r>
          </a:p>
        </p:txBody>
      </p:sp>
      <p:sp>
        <p:nvSpPr>
          <p:cNvPr id="6" name="TextBox 5">
            <a:extLst>
              <a:ext uri="{FF2B5EF4-FFF2-40B4-BE49-F238E27FC236}">
                <a16:creationId xmlns:a16="http://schemas.microsoft.com/office/drawing/2014/main" id="{872F6837-4696-452F-191C-E8D0588336E6}"/>
              </a:ext>
            </a:extLst>
          </p:cNvPr>
          <p:cNvSpPr txBox="1"/>
          <p:nvPr/>
        </p:nvSpPr>
        <p:spPr>
          <a:xfrm>
            <a:off x="533400" y="457200"/>
            <a:ext cx="10439400" cy="5710025"/>
          </a:xfrm>
          <a:prstGeom prst="rect">
            <a:avLst/>
          </a:prstGeom>
          <a:noFill/>
        </p:spPr>
        <p:txBody>
          <a:bodyPr wrap="square" rtlCol="0">
            <a:spAutoFit/>
          </a:bodyPr>
          <a:lstStyle/>
          <a:p>
            <a:pPr>
              <a:lnSpc>
                <a:spcPct val="105000"/>
              </a:lnSpc>
              <a:spcBef>
                <a:spcPts val="1200"/>
              </a:spcBef>
              <a:spcAft>
                <a:spcPts val="1200"/>
              </a:spcAft>
              <a:tabLst>
                <a:tab pos="571500" algn="l"/>
              </a:tabLst>
            </a:pPr>
            <a:r>
              <a:rPr lang="en-US" sz="4200" b="1" dirty="0">
                <a:solidFill>
                  <a:schemeClr val="bg1"/>
                </a:solidFill>
                <a:effectLst>
                  <a:outerShdw blurRad="38100" dist="38100" dir="2700000" algn="tl">
                    <a:srgbClr val="000000">
                      <a:alpha val="43137"/>
                    </a:srgbClr>
                  </a:outerShdw>
                </a:effectLst>
              </a:rPr>
              <a:t>3.	With regard to His character:</a:t>
            </a:r>
            <a:r>
              <a:rPr lang="en-US" sz="4200" dirty="0">
                <a:solidFill>
                  <a:schemeClr val="bg1"/>
                </a:solidFill>
                <a:effectLst>
                  <a:outerShdw blurRad="38100" dist="38100" dir="2700000" algn="tl">
                    <a:srgbClr val="000000">
                      <a:alpha val="43137"/>
                    </a:srgbClr>
                  </a:outerShdw>
                </a:effectLst>
              </a:rPr>
              <a:t> </a:t>
            </a:r>
            <a:endParaRPr lang="en-US" sz="4200" b="1" dirty="0">
              <a:solidFill>
                <a:schemeClr val="bg1"/>
              </a:solidFill>
              <a:effectLst>
                <a:outerShdw blurRad="38100" dist="38100" dir="2700000" algn="tl">
                  <a:srgbClr val="000000">
                    <a:alpha val="43137"/>
                  </a:srgbClr>
                </a:outerShdw>
              </a:effectLst>
            </a:endParaRPr>
          </a:p>
          <a:p>
            <a:pPr>
              <a:lnSpc>
                <a:spcPct val="105000"/>
              </a:lnSpc>
              <a:spcBef>
                <a:spcPts val="1200"/>
              </a:spcBef>
              <a:spcAft>
                <a:spcPts val="1200"/>
              </a:spcAft>
              <a:tabLst>
                <a:tab pos="571500" algn="l"/>
                <a:tab pos="1143000" algn="l"/>
              </a:tabLst>
            </a:pPr>
            <a:r>
              <a:rPr lang="en-US" sz="4200" b="1" dirty="0">
                <a:solidFill>
                  <a:schemeClr val="bg1"/>
                </a:solidFill>
                <a:effectLst>
                  <a:outerShdw blurRad="38100" dist="38100" dir="2700000" algn="tl">
                    <a:srgbClr val="000000">
                      <a:alpha val="43137"/>
                    </a:srgbClr>
                  </a:outerShdw>
                </a:effectLst>
              </a:rPr>
              <a:t>	</a:t>
            </a:r>
            <a:r>
              <a:rPr lang="en-US" sz="4200" dirty="0">
                <a:solidFill>
                  <a:schemeClr val="bg1"/>
                </a:solidFill>
                <a:effectLst>
                  <a:outerShdw blurRad="38100" dist="38100" dir="2700000" algn="tl">
                    <a:srgbClr val="000000">
                      <a:alpha val="43137"/>
                    </a:srgbClr>
                  </a:outerShdw>
                </a:effectLst>
              </a:rPr>
              <a:t>a.	While Allah is described as loving, 				His love is reserved for those who 				believe in Him and love Him in return. </a:t>
            </a:r>
          </a:p>
          <a:p>
            <a:pPr>
              <a:lnSpc>
                <a:spcPct val="105000"/>
              </a:lnSpc>
              <a:spcBef>
                <a:spcPts val="1200"/>
              </a:spcBef>
              <a:spcAft>
                <a:spcPts val="1200"/>
              </a:spcAft>
              <a:tabLst>
                <a:tab pos="571500" algn="l"/>
                <a:tab pos="1143000" algn="l"/>
              </a:tabLst>
            </a:pPr>
            <a:r>
              <a:rPr lang="en-US" sz="4200" dirty="0">
                <a:solidFill>
                  <a:schemeClr val="bg1"/>
                </a:solidFill>
                <a:effectLst>
                  <a:outerShdw blurRad="38100" dist="38100" dir="2700000" algn="tl">
                    <a:srgbClr val="000000">
                      <a:alpha val="43137"/>
                    </a:srgbClr>
                  </a:outerShdw>
                </a:effectLst>
              </a:rPr>
              <a:t>		The concept that Allah does 					not love sinners is referenced 			</a:t>
            </a:r>
            <a:r>
              <a:rPr lang="en-US" sz="6000" b="1" dirty="0">
                <a:solidFill>
                  <a:schemeClr val="bg1"/>
                </a:solidFill>
                <a:effectLst>
                  <a:outerShdw blurRad="38100" dist="38100" dir="2700000" algn="tl">
                    <a:srgbClr val="000000">
                      <a:alpha val="43137"/>
                    </a:srgbClr>
                  </a:outerShdw>
                </a:effectLst>
              </a:rPr>
              <a:t>		24 </a:t>
            </a:r>
            <a:r>
              <a:rPr lang="en-US" sz="4200" dirty="0">
                <a:solidFill>
                  <a:schemeClr val="bg1"/>
                </a:solidFill>
                <a:effectLst>
                  <a:outerShdw blurRad="38100" dist="38100" dir="2700000" algn="tl">
                    <a:srgbClr val="000000">
                      <a:alpha val="43137"/>
                    </a:srgbClr>
                  </a:outerShdw>
                </a:effectLst>
              </a:rPr>
              <a:t>times in the Qur'an.</a:t>
            </a:r>
          </a:p>
        </p:txBody>
      </p:sp>
    </p:spTree>
    <p:extLst>
      <p:ext uri="{BB962C8B-B14F-4D97-AF65-F5344CB8AC3E}">
        <p14:creationId xmlns:p14="http://schemas.microsoft.com/office/powerpoint/2010/main" val="2739451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iterate type="lt">
                                    <p:tmPct val="12000"/>
                                  </p:iterate>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par>
                                <p:cTn id="18" presetID="10" presetClass="exit" presetSubtype="0" fill="hold" nodeType="withEffect">
                                  <p:stCondLst>
                                    <p:cond delay="1000"/>
                                  </p:stCondLst>
                                  <p:iterate type="lt">
                                    <p:tmPct val="0"/>
                                  </p:iterate>
                                  <p:childTnLst>
                                    <p:animEffect transition="out" filter="fade">
                                      <p:cBhvr>
                                        <p:cTn id="19" dur="2500"/>
                                        <p:tgtEl>
                                          <p:spTgt spid="6">
                                            <p:txEl>
                                              <p:pRg st="1" end="1"/>
                                            </p:txEl>
                                          </p:spTgt>
                                        </p:tgtEl>
                                      </p:cBhvr>
                                    </p:animEffect>
                                    <p:set>
                                      <p:cBhvr>
                                        <p:cTn id="20" dur="1" fill="hold">
                                          <p:stCondLst>
                                            <p:cond delay="2499"/>
                                          </p:stCondLst>
                                        </p:cTn>
                                        <p:tgtEl>
                                          <p:spTgt spid="6">
                                            <p:txEl>
                                              <p:pRg st="1" end="1"/>
                                            </p:txEl>
                                          </p:spTgt>
                                        </p:tgtEl>
                                        <p:attrNameLst>
                                          <p:attrName>style.visibility</p:attrName>
                                        </p:attrNameLst>
                                      </p:cBhvr>
                                      <p:to>
                                        <p:strVal val="hidden"/>
                                      </p:to>
                                    </p:set>
                                  </p:childTnLst>
                                </p:cTn>
                              </p:par>
                              <p:par>
                                <p:cTn id="21" presetID="55" presetClass="entr" presetSubtype="0" fill="hold" nodeType="withEffect">
                                  <p:stCondLst>
                                    <p:cond delay="225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250" fill="hold"/>
                                        <p:tgtEl>
                                          <p:spTgt spid="12"/>
                                        </p:tgtEl>
                                        <p:attrNameLst>
                                          <p:attrName>ppt_w</p:attrName>
                                        </p:attrNameLst>
                                      </p:cBhvr>
                                      <p:tavLst>
                                        <p:tav tm="0">
                                          <p:val>
                                            <p:strVal val="#ppt_w*0.70"/>
                                          </p:val>
                                        </p:tav>
                                        <p:tav tm="100000">
                                          <p:val>
                                            <p:strVal val="#ppt_w"/>
                                          </p:val>
                                        </p:tav>
                                      </p:tavLst>
                                    </p:anim>
                                    <p:anim calcmode="lin" valueType="num">
                                      <p:cBhvr>
                                        <p:cTn id="24" dur="2250" fill="hold"/>
                                        <p:tgtEl>
                                          <p:spTgt spid="12"/>
                                        </p:tgtEl>
                                        <p:attrNameLst>
                                          <p:attrName>ppt_h</p:attrName>
                                        </p:attrNameLst>
                                      </p:cBhvr>
                                      <p:tavLst>
                                        <p:tav tm="0">
                                          <p:val>
                                            <p:strVal val="#ppt_h"/>
                                          </p:val>
                                        </p:tav>
                                        <p:tav tm="100000">
                                          <p:val>
                                            <p:strVal val="#ppt_h"/>
                                          </p:val>
                                        </p:tav>
                                      </p:tavLst>
                                    </p:anim>
                                    <p:animEffect transition="in" filter="fade">
                                      <p:cBhvr>
                                        <p:cTn id="25" dur="2250"/>
                                        <p:tgtEl>
                                          <p:spTgt spid="12"/>
                                        </p:tgtEl>
                                      </p:cBhvr>
                                    </p:animEffect>
                                  </p:childTnLst>
                                </p:cTn>
                              </p:par>
                              <p:par>
                                <p:cTn id="26" presetID="10" presetClass="entr" presetSubtype="0" fill="hold" grpId="0" nodeType="withEffect">
                                  <p:stCondLst>
                                    <p:cond delay="225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2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14400" y="731228"/>
            <a:ext cx="9906000" cy="6149632"/>
          </a:xfrm>
          <a:prstGeom prst="rect">
            <a:avLst/>
          </a:prstGeom>
          <a:noFill/>
        </p:spPr>
        <p:txBody>
          <a:bodyPr wrap="square" rtlCol="0">
            <a:spAutoFit/>
          </a:bodyPr>
          <a:lstStyle/>
          <a:p>
            <a:pPr>
              <a:lnSpc>
                <a:spcPct val="93000"/>
              </a:lnSpc>
              <a:spcBef>
                <a:spcPts val="400"/>
              </a:spcBef>
              <a:spcAft>
                <a:spcPts val="400"/>
              </a:spcAft>
            </a:pPr>
            <a:r>
              <a:rPr lang="en-US" sz="4400" dirty="0"/>
              <a:t>Sura 3:29 </a:t>
            </a:r>
          </a:p>
          <a:p>
            <a:pPr>
              <a:lnSpc>
                <a:spcPct val="93000"/>
              </a:lnSpc>
              <a:spcBef>
                <a:spcPts val="400"/>
              </a:spcBef>
              <a:spcAft>
                <a:spcPts val="400"/>
              </a:spcAft>
            </a:pPr>
            <a:r>
              <a:rPr lang="en-US" sz="4400" dirty="0"/>
              <a:t>“‘Obey  Allah &amp; Apostle.’  If they give no heed, then, truly </a:t>
            </a:r>
            <a:r>
              <a:rPr lang="en-US" sz="4400" i="1" dirty="0"/>
              <a:t>Allah does not love   the unbelievers</a:t>
            </a:r>
            <a:r>
              <a:rPr lang="en-US" sz="4400" dirty="0"/>
              <a:t>.”</a:t>
            </a:r>
          </a:p>
          <a:p>
            <a:pPr>
              <a:lnSpc>
                <a:spcPct val="93000"/>
              </a:lnSpc>
              <a:spcBef>
                <a:spcPts val="400"/>
              </a:spcBef>
              <a:spcAft>
                <a:spcPts val="400"/>
              </a:spcAft>
            </a:pPr>
            <a:endParaRPr lang="en-US" sz="4400" dirty="0"/>
          </a:p>
          <a:p>
            <a:pPr>
              <a:lnSpc>
                <a:spcPct val="93000"/>
              </a:lnSpc>
              <a:spcBef>
                <a:spcPts val="400"/>
              </a:spcBef>
              <a:spcAft>
                <a:spcPts val="400"/>
              </a:spcAft>
            </a:pPr>
            <a:endParaRPr lang="en-US" sz="400" dirty="0"/>
          </a:p>
          <a:p>
            <a:pPr>
              <a:lnSpc>
                <a:spcPct val="93000"/>
              </a:lnSpc>
              <a:spcBef>
                <a:spcPts val="400"/>
              </a:spcBef>
              <a:spcAft>
                <a:spcPts val="400"/>
              </a:spcAft>
            </a:pPr>
            <a:r>
              <a:rPr lang="en-US" sz="4400" dirty="0"/>
              <a:t>Sura 3:50</a:t>
            </a:r>
          </a:p>
          <a:p>
            <a:pPr>
              <a:lnSpc>
                <a:spcPct val="93000"/>
              </a:lnSpc>
              <a:spcBef>
                <a:spcPts val="400"/>
              </a:spcBef>
              <a:spcAft>
                <a:spcPts val="400"/>
              </a:spcAft>
            </a:pPr>
            <a:r>
              <a:rPr lang="en-US" sz="4400" i="1" dirty="0"/>
              <a:t>“Allah does not love the evil-doers.” </a:t>
            </a:r>
          </a:p>
          <a:p>
            <a:pPr>
              <a:lnSpc>
                <a:spcPct val="90000"/>
              </a:lnSpc>
              <a:spcBef>
                <a:spcPts val="500"/>
              </a:spcBef>
              <a:spcAft>
                <a:spcPts val="500"/>
              </a:spcAft>
            </a:pPr>
            <a:endParaRPr lang="en-US" sz="2800" dirty="0"/>
          </a:p>
          <a:p>
            <a:pPr>
              <a:lnSpc>
                <a:spcPct val="95000"/>
              </a:lnSpc>
            </a:pPr>
            <a:endParaRPr lang="en-US" sz="3200" dirty="0"/>
          </a:p>
          <a:p>
            <a:pPr>
              <a:lnSpc>
                <a:spcPct val="95000"/>
              </a:lnSpc>
            </a:pPr>
            <a:endParaRPr lang="en-US" sz="100" dirty="0"/>
          </a:p>
          <a:p>
            <a:pPr>
              <a:lnSpc>
                <a:spcPct val="95000"/>
              </a:lnSpc>
            </a:pPr>
            <a:endParaRPr lang="en-US" sz="100" dirty="0"/>
          </a:p>
          <a:p>
            <a:pPr>
              <a:lnSpc>
                <a:spcPct val="95000"/>
              </a:lnSpc>
            </a:pPr>
            <a:endParaRPr lang="en-US" sz="100" dirty="0"/>
          </a:p>
        </p:txBody>
      </p:sp>
      <p:sp>
        <p:nvSpPr>
          <p:cNvPr id="9" name="TextBox 8"/>
          <p:cNvSpPr txBox="1"/>
          <p:nvPr/>
        </p:nvSpPr>
        <p:spPr>
          <a:xfrm>
            <a:off x="990600" y="2727269"/>
            <a:ext cx="7391400" cy="701731"/>
          </a:xfrm>
          <a:prstGeom prst="rect">
            <a:avLst/>
          </a:prstGeom>
          <a:solidFill>
            <a:schemeClr val="tx1"/>
          </a:solidFill>
          <a:ln w="28575">
            <a:noFill/>
          </a:ln>
        </p:spPr>
        <p:txBody>
          <a:bodyPr wrap="square" rtlCol="0">
            <a:spAutoFit/>
          </a:bodyPr>
          <a:lstStyle/>
          <a:p>
            <a:pPr eaLnBrk="0" hangingPunct="0">
              <a:lnSpc>
                <a:spcPct val="90000"/>
              </a:lnSpc>
            </a:pPr>
            <a:r>
              <a:rPr lang="en-US" sz="4400" b="1" i="1" dirty="0">
                <a:solidFill>
                  <a:srgbClr val="FFFF00"/>
                </a:solidFill>
              </a:rPr>
              <a:t>those who do not love him</a:t>
            </a:r>
            <a:r>
              <a:rPr lang="en-US" sz="4400" b="1" dirty="0">
                <a:solidFill>
                  <a:srgbClr val="FFFF00"/>
                </a:solidFill>
              </a:rPr>
              <a:t>.” </a:t>
            </a:r>
            <a:endParaRPr lang="es-ES_tradnl" sz="4400" b="1" dirty="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iterate type="lt">
                                    <p:tmPct val="12000"/>
                                  </p:iterate>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920"/>
                            </p:stCondLst>
                            <p:childTnLst>
                              <p:par>
                                <p:cTn id="9" presetID="10" presetClass="entr" presetSubtype="0" fill="hold" nodeType="afterEffect">
                                  <p:stCondLst>
                                    <p:cond delay="500"/>
                                  </p:stCondLst>
                                  <p:iterate type="lt">
                                    <p:tmPct val="12000"/>
                                  </p:iterate>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iterate type="lt">
                                    <p:tmPct val="12000"/>
                                  </p:iterate>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iterate type="lt">
                                    <p:tmPct val="12000"/>
                                  </p:iterate>
                                  <p:childTnLst>
                                    <p:set>
                                      <p:cBhvr>
                                        <p:cTn id="20" dur="1" fill="hold">
                                          <p:stCondLst>
                                            <p:cond delay="0"/>
                                          </p:stCondLst>
                                        </p:cTn>
                                        <p:tgtEl>
                                          <p:spTgt spid="7">
                                            <p:txEl>
                                              <p:pRg st="4" end="4"/>
                                            </p:txEl>
                                          </p:spTgt>
                                        </p:tgtEl>
                                        <p:attrNameLst>
                                          <p:attrName>style.visibility</p:attrName>
                                        </p:attrNameLst>
                                      </p:cBhvr>
                                      <p:to>
                                        <p:strVal val="visible"/>
                                      </p:to>
                                    </p:set>
                                    <p:animEffect transition="in" filter="fade">
                                      <p:cBhvr>
                                        <p:cTn id="21" dur="500"/>
                                        <p:tgtEl>
                                          <p:spTgt spid="7">
                                            <p:txEl>
                                              <p:pRg st="4" end="4"/>
                                            </p:txEl>
                                          </p:spTgt>
                                        </p:tgtEl>
                                      </p:cBhvr>
                                    </p:animEffect>
                                  </p:childTnLst>
                                </p:cTn>
                              </p:par>
                            </p:childTnLst>
                          </p:cTn>
                        </p:par>
                        <p:par>
                          <p:cTn id="22" fill="hold">
                            <p:stCondLst>
                              <p:cond delay="920"/>
                            </p:stCondLst>
                            <p:childTnLst>
                              <p:par>
                                <p:cTn id="23" presetID="10" presetClass="entr" presetSubtype="0" fill="hold" nodeType="afterEffect">
                                  <p:stCondLst>
                                    <p:cond delay="0"/>
                                  </p:stCondLst>
                                  <p:iterate type="lt">
                                    <p:tmPct val="12000"/>
                                  </p:iterate>
                                  <p:childTnLst>
                                    <p:set>
                                      <p:cBhvr>
                                        <p:cTn id="24" dur="1" fill="hold">
                                          <p:stCondLst>
                                            <p:cond delay="0"/>
                                          </p:stCondLst>
                                        </p:cTn>
                                        <p:tgtEl>
                                          <p:spTgt spid="7">
                                            <p:txEl>
                                              <p:pRg st="5" end="5"/>
                                            </p:txEl>
                                          </p:spTgt>
                                        </p:tgtEl>
                                        <p:attrNameLst>
                                          <p:attrName>style.visibility</p:attrName>
                                        </p:attrNameLst>
                                      </p:cBhvr>
                                      <p:to>
                                        <p:strVal val="visible"/>
                                      </p:to>
                                    </p:set>
                                    <p:animEffect transition="in" filter="fade">
                                      <p:cBhvr>
                                        <p:cTn id="25"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E962E048-FBA1-B992-357C-6B0E53E56EC9}"/>
              </a:ext>
            </a:extLst>
          </p:cNvPr>
          <p:cNvSpPr/>
          <p:nvPr/>
        </p:nvSpPr>
        <p:spPr>
          <a:xfrm>
            <a:off x="-276104" y="-533400"/>
            <a:ext cx="14677904" cy="81534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65760" y="338328"/>
            <a:ext cx="11673840" cy="7081939"/>
          </a:xfrm>
          <a:prstGeom prst="rect">
            <a:avLst/>
          </a:prstGeom>
          <a:noFill/>
        </p:spPr>
        <p:txBody>
          <a:bodyPr wrap="square" rtlCol="0">
            <a:spAutoFit/>
          </a:bodyPr>
          <a:lstStyle/>
          <a:p>
            <a:pPr>
              <a:lnSpc>
                <a:spcPct val="102000"/>
              </a:lnSpc>
              <a:spcBef>
                <a:spcPts val="1200"/>
              </a:spcBef>
              <a:spcAft>
                <a:spcPts val="1200"/>
              </a:spcAft>
              <a:tabLst>
                <a:tab pos="688975" algn="l"/>
                <a:tab pos="1319213" algn="l"/>
              </a:tabLst>
            </a:pPr>
            <a:r>
              <a:rPr lang="en-US" sz="4000" dirty="0"/>
              <a:t>2.	However, the God of the Bible loves sinners—	even those </a:t>
            </a:r>
            <a:r>
              <a:rPr lang="en-US" sz="4000" b="1" dirty="0">
                <a:solidFill>
                  <a:schemeClr val="bg1"/>
                </a:solidFill>
                <a:highlight>
                  <a:srgbClr val="000000"/>
                </a:highlight>
              </a:rPr>
              <a:t>WHO DO NOT LOVE</a:t>
            </a:r>
            <a:r>
              <a:rPr lang="en-US" sz="4000" b="1" dirty="0">
                <a:solidFill>
                  <a:schemeClr val="bg1"/>
                </a:solidFill>
              </a:rPr>
              <a:t> </a:t>
            </a:r>
            <a:r>
              <a:rPr lang="en-US" sz="4000" b="1" dirty="0">
                <a:solidFill>
                  <a:schemeClr val="bg1"/>
                </a:solidFill>
                <a:highlight>
                  <a:srgbClr val="000000"/>
                </a:highlight>
              </a:rPr>
              <a:t>HIM</a:t>
            </a:r>
            <a:r>
              <a:rPr lang="en-US" sz="4000" dirty="0"/>
              <a:t>. </a:t>
            </a:r>
            <a:endParaRPr lang="en-US" sz="4000" b="1" dirty="0"/>
          </a:p>
          <a:p>
            <a:pPr>
              <a:lnSpc>
                <a:spcPct val="102000"/>
              </a:lnSpc>
              <a:spcBef>
                <a:spcPts val="1200"/>
              </a:spcBef>
              <a:spcAft>
                <a:spcPts val="1200"/>
              </a:spcAft>
              <a:tabLst>
                <a:tab pos="688975" algn="l"/>
                <a:tab pos="1319213" algn="l"/>
              </a:tabLst>
            </a:pPr>
            <a:r>
              <a:rPr lang="en-US" sz="4000" dirty="0"/>
              <a:t>					The Apostle Paul, whom God 						saved while he was actively 							persecuting Christians, 								affirmed that God loves sinners.</a:t>
            </a:r>
          </a:p>
          <a:p>
            <a:pPr>
              <a:lnSpc>
                <a:spcPct val="102000"/>
              </a:lnSpc>
              <a:spcBef>
                <a:spcPts val="1200"/>
              </a:spcBef>
              <a:spcAft>
                <a:spcPts val="1200"/>
              </a:spcAft>
              <a:tabLst>
                <a:tab pos="688975" algn="l"/>
                <a:tab pos="1319213" algn="l"/>
              </a:tabLst>
            </a:pPr>
            <a:r>
              <a:rPr lang="en-US" sz="4000" baseline="30000" dirty="0"/>
              <a:t>	Rom. 5:8 </a:t>
            </a:r>
            <a:r>
              <a:rPr lang="en-US" sz="4000" dirty="0"/>
              <a:t>“But God demonstrates                                      	His own love 	toward us in this:                                                      	While we were still</a:t>
            </a:r>
            <a:r>
              <a:rPr lang="en-US" sz="4000" b="1" dirty="0"/>
              <a:t> </a:t>
            </a:r>
            <a:r>
              <a:rPr lang="en-US" sz="4000" b="1" dirty="0">
                <a:solidFill>
                  <a:schemeClr val="bg1"/>
                </a:solidFill>
                <a:highlight>
                  <a:srgbClr val="000000"/>
                </a:highlight>
              </a:rPr>
              <a:t>SINNERS</a:t>
            </a:r>
            <a:r>
              <a:rPr lang="en-US" sz="4000" dirty="0"/>
              <a:t>, Christ died for us.” </a:t>
            </a:r>
          </a:p>
          <a:p>
            <a:pPr>
              <a:spcBef>
                <a:spcPts val="600"/>
              </a:spcBef>
              <a:spcAft>
                <a:spcPts val="600"/>
              </a:spcAft>
              <a:tabLst>
                <a:tab pos="688975" algn="l"/>
                <a:tab pos="1319213" algn="l"/>
              </a:tabLst>
            </a:pPr>
            <a:r>
              <a:rPr lang="en-US" sz="3200" dirty="0"/>
              <a:t>	</a:t>
            </a:r>
            <a:endParaRPr lang="en-US" sz="3200" dirty="0">
              <a:latin typeface="+mj-lt"/>
            </a:endParaRPr>
          </a:p>
        </p:txBody>
      </p:sp>
      <p:pic>
        <p:nvPicPr>
          <p:cNvPr id="6" name="Picture 5">
            <a:extLst>
              <a:ext uri="{FF2B5EF4-FFF2-40B4-BE49-F238E27FC236}">
                <a16:creationId xmlns:a16="http://schemas.microsoft.com/office/drawing/2014/main" id="{291B54BC-E3D1-6265-55B4-06BDD63E38BF}"/>
              </a:ext>
            </a:extLst>
          </p:cNvPr>
          <p:cNvPicPr>
            <a:picLocks noChangeAspect="1"/>
          </p:cNvPicPr>
          <p:nvPr/>
        </p:nvPicPr>
        <p:blipFill>
          <a:blip r:embed="rId5"/>
          <a:stretch>
            <a:fillRect/>
          </a:stretch>
        </p:blipFill>
        <p:spPr>
          <a:xfrm>
            <a:off x="1627239" y="2069217"/>
            <a:ext cx="1283537" cy="2209800"/>
          </a:xfrm>
          <a:prstGeom prst="rect">
            <a:avLst/>
          </a:prstGeom>
        </p:spPr>
      </p:pic>
      <p:pic>
        <p:nvPicPr>
          <p:cNvPr id="3" name="Picture 2">
            <a:extLst>
              <a:ext uri="{FF2B5EF4-FFF2-40B4-BE49-F238E27FC236}">
                <a16:creationId xmlns:a16="http://schemas.microsoft.com/office/drawing/2014/main" id="{69024864-1D22-D87E-689A-510185CCCE3C}"/>
              </a:ext>
            </a:extLst>
          </p:cNvPr>
          <p:cNvPicPr>
            <a:picLocks noChangeAspect="1"/>
          </p:cNvPicPr>
          <p:nvPr/>
        </p:nvPicPr>
        <p:blipFill>
          <a:blip r:embed="rId6"/>
          <a:stretch>
            <a:fillRect/>
          </a:stretch>
        </p:blipFill>
        <p:spPr>
          <a:xfrm flipH="1">
            <a:off x="914399" y="1905000"/>
            <a:ext cx="1969337" cy="1836206"/>
          </a:xfrm>
          <a:prstGeom prst="rect">
            <a:avLst/>
          </a:prstGeom>
        </p:spPr>
      </p:pic>
      <p:sp>
        <p:nvSpPr>
          <p:cNvPr id="8" name="Rectangle 7">
            <a:extLst>
              <a:ext uri="{FF2B5EF4-FFF2-40B4-BE49-F238E27FC236}">
                <a16:creationId xmlns:a16="http://schemas.microsoft.com/office/drawing/2014/main" id="{40878AFB-E03A-6C76-E00C-EA4F03C180FA}"/>
              </a:ext>
            </a:extLst>
          </p:cNvPr>
          <p:cNvSpPr/>
          <p:nvPr/>
        </p:nvSpPr>
        <p:spPr>
          <a:xfrm>
            <a:off x="3886200" y="3840480"/>
            <a:ext cx="7162800" cy="70788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Rectangle 1">
            <a:extLst>
              <a:ext uri="{FF2B5EF4-FFF2-40B4-BE49-F238E27FC236}">
                <a16:creationId xmlns:a16="http://schemas.microsoft.com/office/drawing/2014/main" id="{E612DDAB-414D-2065-84FB-0AAC6990BFE1}"/>
              </a:ext>
            </a:extLst>
          </p:cNvPr>
          <p:cNvSpPr/>
          <p:nvPr/>
        </p:nvSpPr>
        <p:spPr>
          <a:xfrm>
            <a:off x="1066800" y="5839475"/>
            <a:ext cx="6629400" cy="875921"/>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0" name="Rectangle 9">
            <a:extLst>
              <a:ext uri="{FF2B5EF4-FFF2-40B4-BE49-F238E27FC236}">
                <a16:creationId xmlns:a16="http://schemas.microsoft.com/office/drawing/2014/main" id="{9170DF49-865A-C6C8-5B89-2F45C2D709B9}"/>
              </a:ext>
            </a:extLst>
          </p:cNvPr>
          <p:cNvSpPr/>
          <p:nvPr/>
        </p:nvSpPr>
        <p:spPr>
          <a:xfrm>
            <a:off x="7620000" y="5865001"/>
            <a:ext cx="6629400" cy="680197"/>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38076F92-7206-CF04-A1BD-2254701D138C}"/>
              </a:ext>
            </a:extLst>
          </p:cNvPr>
          <p:cNvSpPr txBox="1"/>
          <p:nvPr/>
        </p:nvSpPr>
        <p:spPr>
          <a:xfrm>
            <a:off x="4091849" y="3108960"/>
            <a:ext cx="2667000" cy="707886"/>
          </a:xfrm>
          <a:prstGeom prst="rect">
            <a:avLst/>
          </a:prstGeom>
          <a:solidFill>
            <a:schemeClr val="bg1"/>
          </a:solidFill>
        </p:spPr>
        <p:txBody>
          <a:bodyPr wrap="square" rtlCol="0">
            <a:spAutoFit/>
          </a:bodyPr>
          <a:lstStyle/>
          <a:p>
            <a:r>
              <a:rPr lang="en-US" sz="4000" dirty="0">
                <a:solidFill>
                  <a:schemeClr val="bg1"/>
                </a:solidFill>
                <a:highlight>
                  <a:srgbClr val="010A13"/>
                </a:highlight>
              </a:rPr>
              <a:t>terrorizing</a:t>
            </a:r>
            <a:endParaRPr lang="en-US" dirty="0">
              <a:solidFill>
                <a:schemeClr val="bg1"/>
              </a:solidFill>
              <a:highlight>
                <a:srgbClr val="010A13"/>
              </a:highlight>
            </a:endParaRPr>
          </a:p>
        </p:txBody>
      </p:sp>
      <p:pic>
        <p:nvPicPr>
          <p:cNvPr id="5" name="Picture 4" descr="A group of people posing for a photo&#10;&#10;AI-generated content may be incorrect.">
            <a:extLst>
              <a:ext uri="{FF2B5EF4-FFF2-40B4-BE49-F238E27FC236}">
                <a16:creationId xmlns:a16="http://schemas.microsoft.com/office/drawing/2014/main" id="{3CDFB07A-B1A3-124D-E76A-47557EE32D5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4320" y="0"/>
            <a:ext cx="6761307" cy="6984668"/>
          </a:xfrm>
          <a:prstGeom prst="rect">
            <a:avLst/>
          </a:prstGeom>
        </p:spPr>
      </p:pic>
      <p:sp>
        <p:nvSpPr>
          <p:cNvPr id="9" name="Rectangle 8">
            <a:extLst>
              <a:ext uri="{FF2B5EF4-FFF2-40B4-BE49-F238E27FC236}">
                <a16:creationId xmlns:a16="http://schemas.microsoft.com/office/drawing/2014/main" id="{569CBF7F-9249-9870-33BE-C40DEC9561D9}"/>
              </a:ext>
            </a:extLst>
          </p:cNvPr>
          <p:cNvSpPr/>
          <p:nvPr/>
        </p:nvSpPr>
        <p:spPr>
          <a:xfrm>
            <a:off x="-276104" y="219523"/>
            <a:ext cx="6428640" cy="707886"/>
          </a:xfrm>
          <a:prstGeom prst="rect">
            <a:avLst/>
          </a:prstGeom>
          <a:noFill/>
        </p:spPr>
        <p:txBody>
          <a:bodyPr wrap="square" lIns="91440" tIns="45720" rIns="91440" bIns="45720">
            <a:spAutoFit/>
          </a:bodyPr>
          <a:lstStyle/>
          <a:p>
            <a:pPr algn="ctr"/>
            <a:r>
              <a:rPr lang="en-US" sz="4000" b="0" cap="none" spc="0" dirty="0">
                <a:ln w="0"/>
                <a:solidFill>
                  <a:schemeClr val="bg1"/>
                </a:solidFill>
                <a:effectLst>
                  <a:outerShdw blurRad="38100" dist="38100" dir="2700000" algn="tl">
                    <a:srgbClr val="000000">
                      <a:alpha val="43137"/>
                    </a:srgbClr>
                  </a:outerShdw>
                </a:effectLst>
                <a:highlight>
                  <a:srgbClr val="010A13"/>
                </a:highlight>
              </a:rPr>
              <a:t>May</a:t>
            </a:r>
            <a:r>
              <a:rPr lang="en-US" sz="4000" b="0" cap="none" spc="0" dirty="0">
                <a:ln w="0"/>
                <a:solidFill>
                  <a:schemeClr val="bg1"/>
                </a:solidFill>
                <a:effectLst>
                  <a:outerShdw blurRad="38100" dist="38100" dir="2700000" algn="tl">
                    <a:srgbClr val="000000">
                      <a:alpha val="43137"/>
                    </a:srgbClr>
                  </a:outerShdw>
                </a:effectLst>
              </a:rPr>
              <a:t> </a:t>
            </a:r>
            <a:r>
              <a:rPr lang="en-US" sz="4000" b="0" cap="none" spc="0" dirty="0">
                <a:ln w="0"/>
                <a:solidFill>
                  <a:schemeClr val="bg1"/>
                </a:solidFill>
                <a:effectLst>
                  <a:outerShdw blurRad="38100" dist="38100" dir="2700000" algn="tl">
                    <a:srgbClr val="000000">
                      <a:alpha val="43137"/>
                    </a:srgbClr>
                  </a:outerShdw>
                </a:effectLst>
                <a:highlight>
                  <a:srgbClr val="010A13"/>
                </a:highlight>
              </a:rPr>
              <a:t>29,</a:t>
            </a:r>
            <a:r>
              <a:rPr lang="en-US" sz="4000" b="0" cap="none" spc="0" dirty="0">
                <a:ln w="0"/>
                <a:solidFill>
                  <a:schemeClr val="bg1"/>
                </a:solidFill>
                <a:effectLst>
                  <a:outerShdw blurRad="38100" dist="38100" dir="2700000" algn="tl">
                    <a:srgbClr val="000000">
                      <a:alpha val="43137"/>
                    </a:srgbClr>
                  </a:outerShdw>
                </a:effectLst>
              </a:rPr>
              <a:t> </a:t>
            </a:r>
            <a:r>
              <a:rPr lang="en-US" sz="4000" b="0" cap="none" spc="0" dirty="0">
                <a:ln w="0"/>
                <a:solidFill>
                  <a:schemeClr val="bg1"/>
                </a:solidFill>
                <a:effectLst>
                  <a:outerShdw blurRad="38100" dist="38100" dir="2700000" algn="tl">
                    <a:srgbClr val="000000">
                      <a:alpha val="43137"/>
                    </a:srgbClr>
                  </a:outerShdw>
                </a:effectLst>
                <a:highlight>
                  <a:srgbClr val="010A13"/>
                </a:highlight>
              </a:rPr>
              <a:t>1999 @So-Cal</a:t>
            </a:r>
          </a:p>
        </p:txBody>
      </p:sp>
      <p:pic>
        <p:nvPicPr>
          <p:cNvPr id="15" name="Bubble">
            <a:hlinkClick r:id="" action="ppaction://media"/>
            <a:extLst>
              <a:ext uri="{FF2B5EF4-FFF2-40B4-BE49-F238E27FC236}">
                <a16:creationId xmlns:a16="http://schemas.microsoft.com/office/drawing/2014/main" id="{EEFBAFDF-92FE-A293-1977-1850BDE308CD}"/>
              </a:ext>
            </a:extLst>
          </p:cNvPr>
          <p:cNvPicPr>
            <a:picLocks noChangeAspect="1"/>
          </p:cNvPicPr>
          <p:nvPr>
            <a:videoFile r:link="rId2"/>
            <p:extLst>
              <p:ext uri="{DAA4B4D4-6D71-4841-9C94-3DE7FCFB9230}">
                <p14:media xmlns:p14="http://schemas.microsoft.com/office/powerpoint/2010/main" r:embed="rId1"/>
              </p:ext>
            </p:extLst>
          </p:nvPr>
        </p:nvPicPr>
        <p:blipFill>
          <a:blip r:embed="rId8"/>
          <a:srcRect l="4268" t="4954" b="3448"/>
          <a:stretch>
            <a:fillRect/>
          </a:stretch>
        </p:blipFill>
        <p:spPr>
          <a:xfrm>
            <a:off x="12344399" y="0"/>
            <a:ext cx="12742107" cy="6858000"/>
          </a:xfrm>
          <a:prstGeom prst="rect">
            <a:avLst/>
          </a:prstGeom>
        </p:spPr>
      </p:pic>
      <p:sp>
        <p:nvSpPr>
          <p:cNvPr id="17" name="TextBox 16">
            <a:extLst>
              <a:ext uri="{FF2B5EF4-FFF2-40B4-BE49-F238E27FC236}">
                <a16:creationId xmlns:a16="http://schemas.microsoft.com/office/drawing/2014/main" id="{10EDB52F-6442-E2E5-65B9-ED0EF72E754C}"/>
              </a:ext>
            </a:extLst>
          </p:cNvPr>
          <p:cNvSpPr txBox="1"/>
          <p:nvPr/>
        </p:nvSpPr>
        <p:spPr>
          <a:xfrm>
            <a:off x="7315263" y="1348952"/>
            <a:ext cx="3200400" cy="3785652"/>
          </a:xfrm>
          <a:prstGeom prst="rect">
            <a:avLst/>
          </a:prstGeom>
          <a:noFill/>
        </p:spPr>
        <p:txBody>
          <a:bodyPr wrap="square" rtlCol="0">
            <a:spAutoFit/>
          </a:bodyPr>
          <a:lstStyle/>
          <a:p>
            <a:pPr algn="ctr"/>
            <a:r>
              <a:rPr lang="en-US" sz="6000" dirty="0">
                <a:solidFill>
                  <a:srgbClr val="FF00FF"/>
                </a:solidFill>
              </a:rPr>
              <a:t>But that’s just a fantasy.</a:t>
            </a:r>
            <a:r>
              <a:rPr lang="en-US" dirty="0"/>
              <a:t>. </a:t>
            </a:r>
          </a:p>
        </p:txBody>
      </p:sp>
      <p:sp>
        <p:nvSpPr>
          <p:cNvPr id="14" name="TextBox 13">
            <a:extLst>
              <a:ext uri="{FF2B5EF4-FFF2-40B4-BE49-F238E27FC236}">
                <a16:creationId xmlns:a16="http://schemas.microsoft.com/office/drawing/2014/main" id="{3D3E0391-115C-1430-72F2-2C30C57C95B2}"/>
              </a:ext>
            </a:extLst>
          </p:cNvPr>
          <p:cNvSpPr txBox="1"/>
          <p:nvPr/>
        </p:nvSpPr>
        <p:spPr>
          <a:xfrm>
            <a:off x="6903720" y="466357"/>
            <a:ext cx="4429923" cy="2123658"/>
          </a:xfrm>
          <a:prstGeom prst="rect">
            <a:avLst/>
          </a:prstGeom>
          <a:noFill/>
        </p:spPr>
        <p:txBody>
          <a:bodyPr wrap="square">
            <a:spAutoFit/>
          </a:bodyPr>
          <a:lstStyle/>
          <a:p>
            <a:r>
              <a:rPr lang="en-US" sz="4400" dirty="0">
                <a:solidFill>
                  <a:schemeClr val="bg1"/>
                </a:solidFill>
              </a:rPr>
              <a:t>If I could be God for a moment, I'd choose Allah—</a:t>
            </a:r>
          </a:p>
        </p:txBody>
      </p:sp>
      <p:sp>
        <p:nvSpPr>
          <p:cNvPr id="16" name="TextBox 15">
            <a:extLst>
              <a:ext uri="{FF2B5EF4-FFF2-40B4-BE49-F238E27FC236}">
                <a16:creationId xmlns:a16="http://schemas.microsoft.com/office/drawing/2014/main" id="{6F2DE71A-A862-E84C-36F7-2390ADFB6067}"/>
              </a:ext>
            </a:extLst>
          </p:cNvPr>
          <p:cNvSpPr txBox="1"/>
          <p:nvPr/>
        </p:nvSpPr>
        <p:spPr>
          <a:xfrm>
            <a:off x="6903720" y="2916936"/>
            <a:ext cx="4429923" cy="3477875"/>
          </a:xfrm>
          <a:prstGeom prst="rect">
            <a:avLst/>
          </a:prstGeom>
          <a:noFill/>
        </p:spPr>
        <p:txBody>
          <a:bodyPr wrap="square" rtlCol="0">
            <a:spAutoFit/>
          </a:bodyPr>
          <a:lstStyle/>
          <a:p>
            <a:r>
              <a:rPr lang="en-US" sz="4400" dirty="0">
                <a:solidFill>
                  <a:schemeClr val="bg1"/>
                </a:solidFill>
              </a:rPr>
              <a:t>because He doesn’t love those who don’t love him, and I relate to that. </a:t>
            </a:r>
          </a:p>
        </p:txBody>
      </p:sp>
      <p:sp>
        <p:nvSpPr>
          <p:cNvPr id="18" name="TextBox 17">
            <a:extLst>
              <a:ext uri="{FF2B5EF4-FFF2-40B4-BE49-F238E27FC236}">
                <a16:creationId xmlns:a16="http://schemas.microsoft.com/office/drawing/2014/main" id="{91049A4E-58CA-B199-DFCE-258F2AD2AED7}"/>
              </a:ext>
            </a:extLst>
          </p:cNvPr>
          <p:cNvSpPr txBox="1"/>
          <p:nvPr/>
        </p:nvSpPr>
        <p:spPr>
          <a:xfrm>
            <a:off x="6812280" y="457200"/>
            <a:ext cx="4968239" cy="6340197"/>
          </a:xfrm>
          <a:prstGeom prst="rect">
            <a:avLst/>
          </a:prstGeom>
          <a:noFill/>
        </p:spPr>
        <p:txBody>
          <a:bodyPr wrap="square" rtlCol="0">
            <a:spAutoFit/>
          </a:bodyPr>
          <a:lstStyle/>
          <a:p>
            <a:r>
              <a:rPr lang="en-US" sz="4800" dirty="0">
                <a:solidFill>
                  <a:schemeClr val="bg1"/>
                </a:solidFill>
              </a:rPr>
              <a:t>In reality, I need a God who loves me even when I don’t love Him back—</a:t>
            </a:r>
          </a:p>
          <a:p>
            <a:endParaRPr lang="en-US" sz="2000" dirty="0">
              <a:solidFill>
                <a:schemeClr val="bg1"/>
              </a:solidFill>
            </a:endParaRPr>
          </a:p>
          <a:p>
            <a:r>
              <a:rPr lang="en-US" sz="4800" dirty="0">
                <a:solidFill>
                  <a:schemeClr val="bg1"/>
                </a:solidFill>
              </a:rPr>
              <a:t>and that’s the </a:t>
            </a:r>
            <a:r>
              <a:rPr lang="en-US" sz="6000" b="1" dirty="0">
                <a:solidFill>
                  <a:schemeClr val="bg1"/>
                </a:solidFill>
                <a:highlight>
                  <a:srgbClr val="800000"/>
                </a:highlight>
              </a:rPr>
              <a:t>CHRISTIAN</a:t>
            </a:r>
            <a:r>
              <a:rPr lang="en-US" sz="6000" b="1" dirty="0">
                <a:solidFill>
                  <a:schemeClr val="bg1"/>
                </a:solidFill>
              </a:rPr>
              <a:t> </a:t>
            </a:r>
            <a:r>
              <a:rPr lang="en-US" sz="6000" b="1" dirty="0">
                <a:solidFill>
                  <a:schemeClr val="bg1"/>
                </a:solidFill>
                <a:highlight>
                  <a:srgbClr val="800000"/>
                </a:highlight>
              </a:rPr>
              <a:t>GOD</a:t>
            </a:r>
            <a:r>
              <a:rPr lang="en-US" sz="4800" dirty="0">
                <a:solidFill>
                  <a:schemeClr val="bg1"/>
                </a:solidFill>
              </a:rPr>
              <a:t>.</a:t>
            </a:r>
          </a:p>
          <a:p>
            <a:endParaRPr lang="en-US" dirty="0"/>
          </a:p>
        </p:txBody>
      </p:sp>
      <p:sp>
        <p:nvSpPr>
          <p:cNvPr id="11" name="Rectangle 10">
            <a:extLst>
              <a:ext uri="{FF2B5EF4-FFF2-40B4-BE49-F238E27FC236}">
                <a16:creationId xmlns:a16="http://schemas.microsoft.com/office/drawing/2014/main" id="{53F3C01D-B8F2-556D-6F71-E89F4133D7CC}"/>
              </a:ext>
            </a:extLst>
          </p:cNvPr>
          <p:cNvSpPr/>
          <p:nvPr/>
        </p:nvSpPr>
        <p:spPr>
          <a:xfrm>
            <a:off x="762000" y="1676400"/>
            <a:ext cx="3124200" cy="2871966"/>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20" name="Picture 19">
            <a:extLst>
              <a:ext uri="{FF2B5EF4-FFF2-40B4-BE49-F238E27FC236}">
                <a16:creationId xmlns:a16="http://schemas.microsoft.com/office/drawing/2014/main" id="{E11D4611-961F-1333-8561-06F322BA9EFD}"/>
              </a:ext>
            </a:extLst>
          </p:cNvPr>
          <p:cNvPicPr preferRelativeResize="0">
            <a:picLocks/>
          </p:cNvPicPr>
          <p:nvPr/>
        </p:nvPicPr>
        <p:blipFill>
          <a:blip r:embed="rId9"/>
          <a:stretch>
            <a:fillRect/>
          </a:stretch>
        </p:blipFill>
        <p:spPr>
          <a:xfrm>
            <a:off x="9503664" y="1343342"/>
            <a:ext cx="2133537" cy="1545726"/>
          </a:xfrm>
          <a:prstGeom prst="rect">
            <a:avLst/>
          </a:prstGeom>
        </p:spPr>
      </p:pic>
      <p:pic>
        <p:nvPicPr>
          <p:cNvPr id="24" name="Picture 23" descr="A person carrying luggage in water&#10;&#10;AI-generated content may be incorrect.">
            <a:extLst>
              <a:ext uri="{FF2B5EF4-FFF2-40B4-BE49-F238E27FC236}">
                <a16:creationId xmlns:a16="http://schemas.microsoft.com/office/drawing/2014/main" id="{B1AE0211-14BE-8A8D-B0DE-21F919BBCA9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442540" y="2788609"/>
            <a:ext cx="2207206" cy="1872781"/>
          </a:xfrm>
          <a:prstGeom prst="rect">
            <a:avLst/>
          </a:prstGeom>
        </p:spPr>
      </p:pic>
      <p:pic>
        <p:nvPicPr>
          <p:cNvPr id="30" name="Picture 29">
            <a:extLst>
              <a:ext uri="{FF2B5EF4-FFF2-40B4-BE49-F238E27FC236}">
                <a16:creationId xmlns:a16="http://schemas.microsoft.com/office/drawing/2014/main" id="{DB087F30-B759-B8D5-EF87-A3D667367A21}"/>
              </a:ext>
            </a:extLst>
          </p:cNvPr>
          <p:cNvPicPr>
            <a:picLocks noChangeAspect="1"/>
          </p:cNvPicPr>
          <p:nvPr/>
        </p:nvPicPr>
        <p:blipFill>
          <a:blip r:embed="rId11"/>
          <a:stretch>
            <a:fillRect/>
          </a:stretch>
        </p:blipFill>
        <p:spPr>
          <a:xfrm>
            <a:off x="4583800" y="1336960"/>
            <a:ext cx="2534004" cy="3353268"/>
          </a:xfrm>
          <a:prstGeom prst="rect">
            <a:avLst/>
          </a:prstGeom>
        </p:spPr>
      </p:pic>
      <p:pic>
        <p:nvPicPr>
          <p:cNvPr id="32" name="Picture 31">
            <a:extLst>
              <a:ext uri="{FF2B5EF4-FFF2-40B4-BE49-F238E27FC236}">
                <a16:creationId xmlns:a16="http://schemas.microsoft.com/office/drawing/2014/main" id="{452A00C1-E55D-407B-1388-F6E744CDA035}"/>
              </a:ext>
            </a:extLst>
          </p:cNvPr>
          <p:cNvPicPr>
            <a:picLocks noChangeAspect="1"/>
          </p:cNvPicPr>
          <p:nvPr/>
        </p:nvPicPr>
        <p:blipFill>
          <a:blip r:embed="rId12"/>
          <a:stretch>
            <a:fillRect/>
          </a:stretch>
        </p:blipFill>
        <p:spPr>
          <a:xfrm>
            <a:off x="7109396" y="1320689"/>
            <a:ext cx="2534004" cy="3510899"/>
          </a:xfrm>
          <a:prstGeom prst="rect">
            <a:avLst/>
          </a:prstGeom>
        </p:spPr>
      </p:pic>
      <p:pic>
        <p:nvPicPr>
          <p:cNvPr id="33" name="Picture 32">
            <a:extLst>
              <a:ext uri="{FF2B5EF4-FFF2-40B4-BE49-F238E27FC236}">
                <a16:creationId xmlns:a16="http://schemas.microsoft.com/office/drawing/2014/main" id="{BD7AE2A0-94F2-914D-E06B-444266E04601}"/>
              </a:ext>
            </a:extLst>
          </p:cNvPr>
          <p:cNvPicPr>
            <a:picLocks noChangeAspect="1"/>
          </p:cNvPicPr>
          <p:nvPr/>
        </p:nvPicPr>
        <p:blipFill>
          <a:blip r:embed="rId13">
            <a:extLst>
              <a:ext uri="{BEBA8EAE-BF5A-486C-A8C5-ECC9F3942E4B}">
                <a14:imgProps xmlns:a14="http://schemas.microsoft.com/office/drawing/2010/main">
                  <a14:imgLayer r:embed="rId14">
                    <a14:imgEffect>
                      <a14:artisticGlowDiffused/>
                    </a14:imgEffect>
                  </a14:imgLayer>
                </a14:imgProps>
              </a:ext>
            </a:extLst>
          </a:blip>
          <a:stretch>
            <a:fillRect/>
          </a:stretch>
        </p:blipFill>
        <p:spPr>
          <a:xfrm>
            <a:off x="177887" y="-1765755"/>
            <a:ext cx="6761307" cy="7341509"/>
          </a:xfrm>
          <a:prstGeom prst="rect">
            <a:avLst/>
          </a:prstGeom>
          <a:ln>
            <a:noFill/>
          </a:ln>
          <a:effectLst>
            <a:outerShdw blurRad="292100" dist="139700" dir="2700000" algn="tl" rotWithShape="0">
              <a:srgbClr val="333333">
                <a:alpha val="65000"/>
              </a:srgbClr>
            </a:outerShdw>
          </a:effectLst>
        </p:spPr>
      </p:pic>
      <p:sp>
        <p:nvSpPr>
          <p:cNvPr id="35" name="TextBox 34">
            <a:extLst>
              <a:ext uri="{FF2B5EF4-FFF2-40B4-BE49-F238E27FC236}">
                <a16:creationId xmlns:a16="http://schemas.microsoft.com/office/drawing/2014/main" id="{3AE3D15C-70AC-7DDE-D8CC-18DBE2094C81}"/>
              </a:ext>
            </a:extLst>
          </p:cNvPr>
          <p:cNvSpPr txBox="1"/>
          <p:nvPr/>
        </p:nvSpPr>
        <p:spPr>
          <a:xfrm>
            <a:off x="294016" y="2959504"/>
            <a:ext cx="1545567" cy="1509196"/>
          </a:xfrm>
          <a:prstGeom prst="rect">
            <a:avLst/>
          </a:prstGeom>
          <a:noFill/>
        </p:spPr>
        <p:txBody>
          <a:bodyPr wrap="square" rtlCol="0">
            <a:spAutoFit/>
          </a:bodyPr>
          <a:lstStyle/>
          <a:p>
            <a:pPr algn="ctr">
              <a:lnSpc>
                <a:spcPct val="85000"/>
              </a:lnSpc>
            </a:pPr>
            <a:r>
              <a:rPr lang="en-US" sz="3600" i="1" dirty="0"/>
              <a:t>“I am the worst.”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iterate type="lt">
                                    <p:tmPct val="12000"/>
                                  </p:iterate>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9" presetClass="entr" presetSubtype="0"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2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10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xit" presetSubtype="8" fill="hold" grpId="0" nodeType="clickEffect">
                                  <p:stCondLst>
                                    <p:cond delay="0"/>
                                  </p:stCondLst>
                                  <p:childTnLst>
                                    <p:animEffect transition="out" filter="wipe(left)">
                                      <p:cBhvr>
                                        <p:cTn id="30" dur="1750"/>
                                        <p:tgtEl>
                                          <p:spTgt spid="8"/>
                                        </p:tgtEl>
                                      </p:cBhvr>
                                    </p:animEffect>
                                    <p:set>
                                      <p:cBhvr>
                                        <p:cTn id="31" dur="1" fill="hold">
                                          <p:stCondLst>
                                            <p:cond delay="1749"/>
                                          </p:stCondLst>
                                        </p:cTn>
                                        <p:tgtEl>
                                          <p:spTgt spid="8"/>
                                        </p:tgtEl>
                                        <p:attrNameLst>
                                          <p:attrName>style.visibility</p:attrName>
                                        </p:attrNameLst>
                                      </p:cBhvr>
                                      <p:to>
                                        <p:strVal val="hidden"/>
                                      </p:to>
                                    </p:set>
                                  </p:childTnLst>
                                </p:cTn>
                              </p:par>
                              <p:par>
                                <p:cTn id="32" presetID="32" presetClass="emph" presetSubtype="0" repeatCount="4000" fill="hold" nodeType="withEffect">
                                  <p:stCondLst>
                                    <p:cond delay="0"/>
                                  </p:stCondLst>
                                  <p:childTnLst>
                                    <p:animRot by="120000">
                                      <p:cBhvr>
                                        <p:cTn id="33" dur="100" fill="hold">
                                          <p:stCondLst>
                                            <p:cond delay="0"/>
                                          </p:stCondLst>
                                        </p:cTn>
                                        <p:tgtEl>
                                          <p:spTgt spid="3"/>
                                        </p:tgtEl>
                                        <p:attrNameLst>
                                          <p:attrName>r</p:attrName>
                                        </p:attrNameLst>
                                      </p:cBhvr>
                                    </p:animRot>
                                    <p:animRot by="-240000">
                                      <p:cBhvr>
                                        <p:cTn id="34" dur="200" fill="hold">
                                          <p:stCondLst>
                                            <p:cond delay="200"/>
                                          </p:stCondLst>
                                        </p:cTn>
                                        <p:tgtEl>
                                          <p:spTgt spid="3"/>
                                        </p:tgtEl>
                                        <p:attrNameLst>
                                          <p:attrName>r</p:attrName>
                                        </p:attrNameLst>
                                      </p:cBhvr>
                                    </p:animRot>
                                    <p:animRot by="240000">
                                      <p:cBhvr>
                                        <p:cTn id="35" dur="200" fill="hold">
                                          <p:stCondLst>
                                            <p:cond delay="400"/>
                                          </p:stCondLst>
                                        </p:cTn>
                                        <p:tgtEl>
                                          <p:spTgt spid="3"/>
                                        </p:tgtEl>
                                        <p:attrNameLst>
                                          <p:attrName>r</p:attrName>
                                        </p:attrNameLst>
                                      </p:cBhvr>
                                    </p:animRot>
                                    <p:animRot by="-240000">
                                      <p:cBhvr>
                                        <p:cTn id="36" dur="200" fill="hold">
                                          <p:stCondLst>
                                            <p:cond delay="600"/>
                                          </p:stCondLst>
                                        </p:cTn>
                                        <p:tgtEl>
                                          <p:spTgt spid="3"/>
                                        </p:tgtEl>
                                        <p:attrNameLst>
                                          <p:attrName>r</p:attrName>
                                        </p:attrNameLst>
                                      </p:cBhvr>
                                    </p:animRot>
                                    <p:animRot by="120000">
                                      <p:cBhvr>
                                        <p:cTn id="37" dur="200" fill="hold">
                                          <p:stCondLst>
                                            <p:cond delay="800"/>
                                          </p:stCondLst>
                                        </p:cTn>
                                        <p:tgtEl>
                                          <p:spTgt spid="3"/>
                                        </p:tgtEl>
                                        <p:attrNameLst>
                                          <p:attrName>r</p:attrName>
                                        </p:attrNameLst>
                                      </p:cBhvr>
                                    </p:animRot>
                                  </p:childTnLst>
                                </p:cTn>
                              </p:par>
                              <p:par>
                                <p:cTn id="38" presetID="32" presetClass="emph" presetSubtype="0" repeatCount="3000" fill="hold" grpId="2" nodeType="withEffect">
                                  <p:stCondLst>
                                    <p:cond delay="0"/>
                                  </p:stCondLst>
                                  <p:childTnLst>
                                    <p:animRot by="120000">
                                      <p:cBhvr>
                                        <p:cTn id="39" dur="175" fill="hold">
                                          <p:stCondLst>
                                            <p:cond delay="0"/>
                                          </p:stCondLst>
                                        </p:cTn>
                                        <p:tgtEl>
                                          <p:spTgt spid="35"/>
                                        </p:tgtEl>
                                        <p:attrNameLst>
                                          <p:attrName>r</p:attrName>
                                        </p:attrNameLst>
                                      </p:cBhvr>
                                    </p:animRot>
                                    <p:animRot by="-240000">
                                      <p:cBhvr>
                                        <p:cTn id="40" dur="350" fill="hold">
                                          <p:stCondLst>
                                            <p:cond delay="350"/>
                                          </p:stCondLst>
                                        </p:cTn>
                                        <p:tgtEl>
                                          <p:spTgt spid="35"/>
                                        </p:tgtEl>
                                        <p:attrNameLst>
                                          <p:attrName>r</p:attrName>
                                        </p:attrNameLst>
                                      </p:cBhvr>
                                    </p:animRot>
                                    <p:animRot by="240000">
                                      <p:cBhvr>
                                        <p:cTn id="41" dur="350" fill="hold">
                                          <p:stCondLst>
                                            <p:cond delay="700"/>
                                          </p:stCondLst>
                                        </p:cTn>
                                        <p:tgtEl>
                                          <p:spTgt spid="35"/>
                                        </p:tgtEl>
                                        <p:attrNameLst>
                                          <p:attrName>r</p:attrName>
                                        </p:attrNameLst>
                                      </p:cBhvr>
                                    </p:animRot>
                                    <p:animRot by="-240000">
                                      <p:cBhvr>
                                        <p:cTn id="42" dur="350" fill="hold">
                                          <p:stCondLst>
                                            <p:cond delay="1050"/>
                                          </p:stCondLst>
                                        </p:cTn>
                                        <p:tgtEl>
                                          <p:spTgt spid="35"/>
                                        </p:tgtEl>
                                        <p:attrNameLst>
                                          <p:attrName>r</p:attrName>
                                        </p:attrNameLst>
                                      </p:cBhvr>
                                    </p:animRot>
                                    <p:animRot by="120000">
                                      <p:cBhvr>
                                        <p:cTn id="43" dur="350" fill="hold">
                                          <p:stCondLst>
                                            <p:cond delay="1400"/>
                                          </p:stCondLst>
                                        </p:cTn>
                                        <p:tgtEl>
                                          <p:spTgt spid="35"/>
                                        </p:tgtEl>
                                        <p:attrNameLst>
                                          <p:attrName>r</p:attrName>
                                        </p:attrNameLst>
                                      </p:cBhvr>
                                    </p:animRot>
                                  </p:childTnLst>
                                  <p:subTnLst>
                                    <p:set>
                                      <p:cBhvr override="childStyle">
                                        <p:cTn dur="1" fill="hold" display="0" masterRel="nextClick" afterEffect="1"/>
                                        <p:tgtEl>
                                          <p:spTgt spid="35"/>
                                        </p:tgtEl>
                                        <p:attrNameLst>
                                          <p:attrName>style.visibility</p:attrName>
                                        </p:attrNameLst>
                                      </p:cBhvr>
                                      <p:to>
                                        <p:strVal val="hidden"/>
                                      </p:to>
                                    </p:set>
                                  </p:subTnLst>
                                </p:cTn>
                              </p:par>
                            </p:childTnLst>
                          </p:cTn>
                        </p:par>
                      </p:childTnLst>
                    </p:cTn>
                  </p:par>
                  <p:par>
                    <p:cTn id="44" fill="hold">
                      <p:stCondLst>
                        <p:cond delay="indefinite"/>
                      </p:stCondLst>
                      <p:childTnLst>
                        <p:par>
                          <p:cTn id="45" fill="hold">
                            <p:stCondLst>
                              <p:cond delay="0"/>
                            </p:stCondLst>
                            <p:childTnLst>
                              <p:par>
                                <p:cTn id="46" presetID="35" presetClass="path" presetSubtype="0" accel="50000" decel="50000" fill="hold" nodeType="clickEffect">
                                  <p:stCondLst>
                                    <p:cond delay="0"/>
                                  </p:stCondLst>
                                  <p:childTnLst>
                                    <p:animMotion origin="layout" path="M 3.95833E-6 0 L -0.51485 0 " pathEditMode="relative" rAng="0" ptsTypes="AA">
                                      <p:cBhvr>
                                        <p:cTn id="47" dur="2000" fill="hold"/>
                                        <p:tgtEl>
                                          <p:spTgt spid="15"/>
                                        </p:tgtEl>
                                        <p:attrNameLst>
                                          <p:attrName>ppt_x</p:attrName>
                                          <p:attrName>ppt_y</p:attrName>
                                        </p:attrNameLst>
                                      </p:cBhvr>
                                      <p:rCtr x="-25742" y="0"/>
                                    </p:animMotion>
                                  </p:childTnLst>
                                </p:cTn>
                              </p:par>
                              <p:par>
                                <p:cTn id="48" presetID="2" presetClass="entr" presetSubtype="8" fill="hold" nodeType="with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1250" fill="hold"/>
                                        <p:tgtEl>
                                          <p:spTgt spid="5"/>
                                        </p:tgtEl>
                                        <p:attrNameLst>
                                          <p:attrName>ppt_x</p:attrName>
                                        </p:attrNameLst>
                                      </p:cBhvr>
                                      <p:tavLst>
                                        <p:tav tm="0">
                                          <p:val>
                                            <p:strVal val="0-#ppt_w/2"/>
                                          </p:val>
                                        </p:tav>
                                        <p:tav tm="100000">
                                          <p:val>
                                            <p:strVal val="#ppt_x"/>
                                          </p:val>
                                        </p:tav>
                                      </p:tavLst>
                                    </p:anim>
                                    <p:anim calcmode="lin" valueType="num">
                                      <p:cBhvr additive="base">
                                        <p:cTn id="51" dur="1250" fill="hold"/>
                                        <p:tgtEl>
                                          <p:spTgt spid="5"/>
                                        </p:tgtEl>
                                        <p:attrNameLst>
                                          <p:attrName>ppt_y</p:attrName>
                                        </p:attrNameLst>
                                      </p:cBhvr>
                                      <p:tavLst>
                                        <p:tav tm="0">
                                          <p:val>
                                            <p:strVal val="#ppt_y"/>
                                          </p:val>
                                        </p:tav>
                                        <p:tav tm="100000">
                                          <p:val>
                                            <p:strVal val="#ppt_y"/>
                                          </p:val>
                                        </p:tav>
                                      </p:tavLst>
                                    </p:anim>
                                  </p:childTnLst>
                                </p:cTn>
                              </p:par>
                              <p:par>
                                <p:cTn id="52" presetID="1" presetClass="mediacall" presetSubtype="0" fill="hold" nodeType="withEffect">
                                  <p:stCondLst>
                                    <p:cond delay="0"/>
                                  </p:stCondLst>
                                  <p:childTnLst>
                                    <p:cmd type="call" cmd="playFrom(0.0)">
                                      <p:cBhvr>
                                        <p:cTn id="53" dur="15061" fill="hold"/>
                                        <p:tgtEl>
                                          <p:spTgt spid="15"/>
                                        </p:tgtEl>
                                      </p:cBhvr>
                                    </p:cmd>
                                  </p:childTnLst>
                                </p:cTn>
                              </p:par>
                              <p:par>
                                <p:cTn id="54" presetID="16" presetClass="entr" presetSubtype="21" fill="hold" grpId="0" nodeType="withEffect">
                                  <p:stCondLst>
                                    <p:cond delay="1750"/>
                                  </p:stCondLst>
                                  <p:childTnLst>
                                    <p:set>
                                      <p:cBhvr>
                                        <p:cTn id="55" dur="1" fill="hold">
                                          <p:stCondLst>
                                            <p:cond delay="0"/>
                                          </p:stCondLst>
                                        </p:cTn>
                                        <p:tgtEl>
                                          <p:spTgt spid="9"/>
                                        </p:tgtEl>
                                        <p:attrNameLst>
                                          <p:attrName>style.visibility</p:attrName>
                                        </p:attrNameLst>
                                      </p:cBhvr>
                                      <p:to>
                                        <p:strVal val="visible"/>
                                      </p:to>
                                    </p:set>
                                    <p:animEffect transition="in" filter="barn(inVertical)">
                                      <p:cBhvr>
                                        <p:cTn id="56" dur="2250"/>
                                        <p:tgtEl>
                                          <p:spTgt spid="9"/>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iterate type="lt">
                                    <p:tmPct val="12000"/>
                                  </p:iterate>
                                  <p:childTnLst>
                                    <p:set>
                                      <p:cBhvr>
                                        <p:cTn id="60" dur="1" fill="hold">
                                          <p:stCondLst>
                                            <p:cond delay="0"/>
                                          </p:stCondLst>
                                        </p:cTn>
                                        <p:tgtEl>
                                          <p:spTgt spid="14">
                                            <p:txEl>
                                              <p:pRg st="0" end="0"/>
                                            </p:txEl>
                                          </p:spTgt>
                                        </p:tgtEl>
                                        <p:attrNameLst>
                                          <p:attrName>style.visibility</p:attrName>
                                        </p:attrNameLst>
                                      </p:cBhvr>
                                      <p:to>
                                        <p:strVal val="visible"/>
                                      </p:to>
                                    </p:set>
                                    <p:animEffect transition="in" filter="fade">
                                      <p:cBhvr>
                                        <p:cTn id="61" dur="500"/>
                                        <p:tgtEl>
                                          <p:spTgt spid="14">
                                            <p:txEl>
                                              <p:pRg st="0" end="0"/>
                                            </p:txEl>
                                          </p:spTgt>
                                        </p:tgtEl>
                                      </p:cBhvr>
                                    </p:animEffect>
                                  </p:childTnLst>
                                </p:cTn>
                              </p:par>
                              <p:par>
                                <p:cTn id="62" presetID="10" presetClass="exit" presetSubtype="0" fill="hold" grpId="1" nodeType="withEffect">
                                  <p:stCondLst>
                                    <p:cond delay="0"/>
                                  </p:stCondLst>
                                  <p:childTnLst>
                                    <p:animEffect transition="out" filter="fade">
                                      <p:cBhvr>
                                        <p:cTn id="63" dur="500"/>
                                        <p:tgtEl>
                                          <p:spTgt spid="7"/>
                                        </p:tgtEl>
                                      </p:cBhvr>
                                    </p:animEffect>
                                    <p:set>
                                      <p:cBhvr>
                                        <p:cTn id="64" dur="1" fill="hold">
                                          <p:stCondLst>
                                            <p:cond delay="499"/>
                                          </p:stCondLst>
                                        </p:cTn>
                                        <p:tgtEl>
                                          <p:spTgt spid="7"/>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iterate type="lt">
                                    <p:tmPct val="12000"/>
                                  </p:iterate>
                                  <p:childTnLst>
                                    <p:set>
                                      <p:cBhvr>
                                        <p:cTn id="68" dur="1" fill="hold">
                                          <p:stCondLst>
                                            <p:cond delay="0"/>
                                          </p:stCondLst>
                                        </p:cTn>
                                        <p:tgtEl>
                                          <p:spTgt spid="16">
                                            <p:txEl>
                                              <p:pRg st="0" end="0"/>
                                            </p:txEl>
                                          </p:spTgt>
                                        </p:tgtEl>
                                        <p:attrNameLst>
                                          <p:attrName>style.visibility</p:attrName>
                                        </p:attrNameLst>
                                      </p:cBhvr>
                                      <p:to>
                                        <p:strVal val="visible"/>
                                      </p:to>
                                    </p:set>
                                    <p:animEffect transition="in" filter="fade">
                                      <p:cBhvr>
                                        <p:cTn id="69" dur="500"/>
                                        <p:tgtEl>
                                          <p:spTgt spid="16">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grpId="0" nodeType="clickEffect">
                                  <p:stCondLst>
                                    <p:cond delay="0"/>
                                  </p:stCondLst>
                                  <p:iterate type="lt">
                                    <p:tmPct val="0"/>
                                  </p:iterate>
                                  <p:childTnLst>
                                    <p:animEffect transition="out" filter="fade">
                                      <p:cBhvr>
                                        <p:cTn id="73" dur="500"/>
                                        <p:tgtEl>
                                          <p:spTgt spid="14">
                                            <p:txEl>
                                              <p:pRg st="0" end="0"/>
                                            </p:txEl>
                                          </p:spTgt>
                                        </p:tgtEl>
                                      </p:cBhvr>
                                    </p:animEffect>
                                    <p:set>
                                      <p:cBhvr>
                                        <p:cTn id="74" dur="1" fill="hold">
                                          <p:stCondLst>
                                            <p:cond delay="499"/>
                                          </p:stCondLst>
                                        </p:cTn>
                                        <p:tgtEl>
                                          <p:spTgt spid="14">
                                            <p:txEl>
                                              <p:pRg st="0" end="0"/>
                                            </p:txEl>
                                          </p:spTgt>
                                        </p:tgtEl>
                                        <p:attrNameLst>
                                          <p:attrName>style.visibility</p:attrName>
                                        </p:attrNameLst>
                                      </p:cBhvr>
                                      <p:to>
                                        <p:strVal val="hidden"/>
                                      </p:to>
                                    </p:set>
                                  </p:childTnLst>
                                </p:cTn>
                              </p:par>
                              <p:par>
                                <p:cTn id="75" presetID="10" presetClass="exit" presetSubtype="0" fill="hold" grpId="0" nodeType="withEffect">
                                  <p:stCondLst>
                                    <p:cond delay="0"/>
                                  </p:stCondLst>
                                  <p:childTnLst>
                                    <p:animEffect transition="out" filter="fade">
                                      <p:cBhvr>
                                        <p:cTn id="76" dur="500"/>
                                        <p:tgtEl>
                                          <p:spTgt spid="14">
                                            <p:bg/>
                                          </p:spTgt>
                                        </p:tgtEl>
                                      </p:cBhvr>
                                    </p:animEffect>
                                    <p:set>
                                      <p:cBhvr>
                                        <p:cTn id="77" dur="1" fill="hold">
                                          <p:stCondLst>
                                            <p:cond delay="499"/>
                                          </p:stCondLst>
                                        </p:cTn>
                                        <p:tgtEl>
                                          <p:spTgt spid="14">
                                            <p:bg/>
                                          </p:spTgt>
                                        </p:tgtEl>
                                        <p:attrNameLst>
                                          <p:attrName>style.visibility</p:attrName>
                                        </p:attrNameLst>
                                      </p:cBhvr>
                                      <p:to>
                                        <p:strVal val="hidden"/>
                                      </p:to>
                                    </p:set>
                                  </p:childTnLst>
                                </p:cTn>
                              </p:par>
                              <p:par>
                                <p:cTn id="78" presetID="10" presetClass="exit" presetSubtype="0" fill="hold" grpId="0" nodeType="withEffect">
                                  <p:stCondLst>
                                    <p:cond delay="0"/>
                                  </p:stCondLst>
                                  <p:iterate type="lt">
                                    <p:tmPct val="0"/>
                                  </p:iterate>
                                  <p:childTnLst>
                                    <p:animEffect transition="out" filter="fade">
                                      <p:cBhvr>
                                        <p:cTn id="79" dur="500"/>
                                        <p:tgtEl>
                                          <p:spTgt spid="16">
                                            <p:txEl>
                                              <p:pRg st="0" end="0"/>
                                            </p:txEl>
                                          </p:spTgt>
                                        </p:tgtEl>
                                      </p:cBhvr>
                                    </p:animEffect>
                                    <p:set>
                                      <p:cBhvr>
                                        <p:cTn id="80" dur="1" fill="hold">
                                          <p:stCondLst>
                                            <p:cond delay="499"/>
                                          </p:stCondLst>
                                        </p:cTn>
                                        <p:tgtEl>
                                          <p:spTgt spid="16">
                                            <p:txEl>
                                              <p:pRg st="0" end="0"/>
                                            </p:txEl>
                                          </p:spTgt>
                                        </p:tgtEl>
                                        <p:attrNameLst>
                                          <p:attrName>style.visibility</p:attrName>
                                        </p:attrNameLst>
                                      </p:cBhvr>
                                      <p:to>
                                        <p:strVal val="hidden"/>
                                      </p:to>
                                    </p:set>
                                  </p:childTnLst>
                                </p:cTn>
                              </p:par>
                              <p:par>
                                <p:cTn id="81" presetID="10" presetClass="exit" presetSubtype="0" fill="hold" grpId="0" nodeType="withEffect">
                                  <p:stCondLst>
                                    <p:cond delay="0"/>
                                  </p:stCondLst>
                                  <p:childTnLst>
                                    <p:animEffect transition="out" filter="fade">
                                      <p:cBhvr>
                                        <p:cTn id="82" dur="500"/>
                                        <p:tgtEl>
                                          <p:spTgt spid="16">
                                            <p:bg/>
                                          </p:spTgt>
                                        </p:tgtEl>
                                      </p:cBhvr>
                                    </p:animEffect>
                                    <p:set>
                                      <p:cBhvr>
                                        <p:cTn id="83" dur="1" fill="hold">
                                          <p:stCondLst>
                                            <p:cond delay="499"/>
                                          </p:stCondLst>
                                        </p:cTn>
                                        <p:tgtEl>
                                          <p:spTgt spid="16">
                                            <p:bg/>
                                          </p:spTgt>
                                        </p:tgtEl>
                                        <p:attrNameLst>
                                          <p:attrName>style.visibility</p:attrName>
                                        </p:attrNameLst>
                                      </p:cBhvr>
                                      <p:to>
                                        <p:strVal val="hidden"/>
                                      </p:to>
                                    </p:set>
                                  </p:childTnLst>
                                </p:cTn>
                              </p:par>
                              <p:par>
                                <p:cTn id="84" presetID="53" presetClass="entr" presetSubtype="16" fill="hold" grpId="0" nodeType="withEffect">
                                  <p:stCondLst>
                                    <p:cond delay="0"/>
                                  </p:stCondLst>
                                  <p:iterate type="lt">
                                    <p:tmPct val="10000"/>
                                  </p:iterate>
                                  <p:childTnLst>
                                    <p:set>
                                      <p:cBhvr>
                                        <p:cTn id="85" dur="1" fill="hold">
                                          <p:stCondLst>
                                            <p:cond delay="0"/>
                                          </p:stCondLst>
                                        </p:cTn>
                                        <p:tgtEl>
                                          <p:spTgt spid="17"/>
                                        </p:tgtEl>
                                        <p:attrNameLst>
                                          <p:attrName>style.visibility</p:attrName>
                                        </p:attrNameLst>
                                      </p:cBhvr>
                                      <p:to>
                                        <p:strVal val="visible"/>
                                      </p:to>
                                    </p:set>
                                    <p:anim calcmode="lin" valueType="num">
                                      <p:cBhvr>
                                        <p:cTn id="86" dur="500" fill="hold"/>
                                        <p:tgtEl>
                                          <p:spTgt spid="17"/>
                                        </p:tgtEl>
                                        <p:attrNameLst>
                                          <p:attrName>ppt_w</p:attrName>
                                        </p:attrNameLst>
                                      </p:cBhvr>
                                      <p:tavLst>
                                        <p:tav tm="0">
                                          <p:val>
                                            <p:fltVal val="0"/>
                                          </p:val>
                                        </p:tav>
                                        <p:tav tm="100000">
                                          <p:val>
                                            <p:strVal val="#ppt_w"/>
                                          </p:val>
                                        </p:tav>
                                      </p:tavLst>
                                    </p:anim>
                                    <p:anim calcmode="lin" valueType="num">
                                      <p:cBhvr>
                                        <p:cTn id="87" dur="500" fill="hold"/>
                                        <p:tgtEl>
                                          <p:spTgt spid="17"/>
                                        </p:tgtEl>
                                        <p:attrNameLst>
                                          <p:attrName>ppt_h</p:attrName>
                                        </p:attrNameLst>
                                      </p:cBhvr>
                                      <p:tavLst>
                                        <p:tav tm="0">
                                          <p:val>
                                            <p:fltVal val="0"/>
                                          </p:val>
                                        </p:tav>
                                        <p:tav tm="100000">
                                          <p:val>
                                            <p:strVal val="#ppt_h"/>
                                          </p:val>
                                        </p:tav>
                                      </p:tavLst>
                                    </p:anim>
                                    <p:animEffect transition="in" filter="fade">
                                      <p:cBhvr>
                                        <p:cTn id="88"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iterate type="lt">
                                    <p:tmPct val="13000"/>
                                  </p:iterate>
                                  <p:childTnLst>
                                    <p:set>
                                      <p:cBhvr>
                                        <p:cTn id="92" dur="1" fill="hold">
                                          <p:stCondLst>
                                            <p:cond delay="0"/>
                                          </p:stCondLst>
                                        </p:cTn>
                                        <p:tgtEl>
                                          <p:spTgt spid="18">
                                            <p:txEl>
                                              <p:pRg st="0" end="0"/>
                                            </p:txEl>
                                          </p:spTgt>
                                        </p:tgtEl>
                                        <p:attrNameLst>
                                          <p:attrName>style.visibility</p:attrName>
                                        </p:attrNameLst>
                                      </p:cBhvr>
                                      <p:to>
                                        <p:strVal val="visible"/>
                                      </p:to>
                                    </p:set>
                                    <p:animEffect transition="in" filter="fade">
                                      <p:cBhvr>
                                        <p:cTn id="93" dur="500"/>
                                        <p:tgtEl>
                                          <p:spTgt spid="18">
                                            <p:txEl>
                                              <p:pRg st="0" end="0"/>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iterate type="lt">
                                    <p:tmPct val="13000"/>
                                  </p:iterate>
                                  <p:childTnLst>
                                    <p:set>
                                      <p:cBhvr>
                                        <p:cTn id="97" dur="1" fill="hold">
                                          <p:stCondLst>
                                            <p:cond delay="0"/>
                                          </p:stCondLst>
                                        </p:cTn>
                                        <p:tgtEl>
                                          <p:spTgt spid="18">
                                            <p:txEl>
                                              <p:pRg st="2" end="2"/>
                                            </p:txEl>
                                          </p:spTgt>
                                        </p:tgtEl>
                                        <p:attrNameLst>
                                          <p:attrName>style.visibility</p:attrName>
                                        </p:attrNameLst>
                                      </p:cBhvr>
                                      <p:to>
                                        <p:strVal val="visible"/>
                                      </p:to>
                                    </p:set>
                                    <p:animEffect transition="in" filter="fade">
                                      <p:cBhvr>
                                        <p:cTn id="98" dur="500"/>
                                        <p:tgtEl>
                                          <p:spTgt spid="18">
                                            <p:txEl>
                                              <p:pRg st="2" end="2"/>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grpId="0" nodeType="clickEffect">
                                  <p:stCondLst>
                                    <p:cond delay="0"/>
                                  </p:stCondLst>
                                  <p:iterate type="lt">
                                    <p:tmPct val="0"/>
                                  </p:iterate>
                                  <p:childTnLst>
                                    <p:animEffect transition="out" filter="fade">
                                      <p:cBhvr>
                                        <p:cTn id="102" dur="500"/>
                                        <p:tgtEl>
                                          <p:spTgt spid="18">
                                            <p:txEl>
                                              <p:pRg st="0" end="0"/>
                                            </p:txEl>
                                          </p:spTgt>
                                        </p:tgtEl>
                                      </p:cBhvr>
                                    </p:animEffect>
                                    <p:set>
                                      <p:cBhvr>
                                        <p:cTn id="103" dur="1" fill="hold">
                                          <p:stCondLst>
                                            <p:cond delay="499"/>
                                          </p:stCondLst>
                                        </p:cTn>
                                        <p:tgtEl>
                                          <p:spTgt spid="18">
                                            <p:txEl>
                                              <p:pRg st="0" end="0"/>
                                            </p:txEl>
                                          </p:spTgt>
                                        </p:tgtEl>
                                        <p:attrNameLst>
                                          <p:attrName>style.visibility</p:attrName>
                                        </p:attrNameLst>
                                      </p:cBhvr>
                                      <p:to>
                                        <p:strVal val="hidden"/>
                                      </p:to>
                                    </p:set>
                                  </p:childTnLst>
                                </p:cTn>
                              </p:par>
                              <p:par>
                                <p:cTn id="104" presetID="10" presetClass="exit" presetSubtype="0" fill="hold" grpId="0" nodeType="withEffect">
                                  <p:stCondLst>
                                    <p:cond delay="0"/>
                                  </p:stCondLst>
                                  <p:iterate type="lt">
                                    <p:tmPct val="0"/>
                                  </p:iterate>
                                  <p:childTnLst>
                                    <p:animEffect transition="out" filter="fade">
                                      <p:cBhvr>
                                        <p:cTn id="105" dur="500"/>
                                        <p:tgtEl>
                                          <p:spTgt spid="18">
                                            <p:txEl>
                                              <p:pRg st="2" end="2"/>
                                            </p:txEl>
                                          </p:spTgt>
                                        </p:tgtEl>
                                      </p:cBhvr>
                                    </p:animEffect>
                                    <p:set>
                                      <p:cBhvr>
                                        <p:cTn id="106" dur="1" fill="hold">
                                          <p:stCondLst>
                                            <p:cond delay="499"/>
                                          </p:stCondLst>
                                        </p:cTn>
                                        <p:tgtEl>
                                          <p:spTgt spid="18">
                                            <p:txEl>
                                              <p:pRg st="2" end="2"/>
                                            </p:txEl>
                                          </p:spTgt>
                                        </p:tgtEl>
                                        <p:attrNameLst>
                                          <p:attrName>style.visibility</p:attrName>
                                        </p:attrNameLst>
                                      </p:cBhvr>
                                      <p:to>
                                        <p:strVal val="hidden"/>
                                      </p:to>
                                    </p:set>
                                  </p:childTnLst>
                                </p:cTn>
                              </p:par>
                              <p:par>
                                <p:cTn id="107" presetID="10" presetClass="exit" presetSubtype="0" fill="hold" grpId="0" nodeType="withEffect">
                                  <p:stCondLst>
                                    <p:cond delay="0"/>
                                  </p:stCondLst>
                                  <p:childTnLst>
                                    <p:animEffect transition="out" filter="fade">
                                      <p:cBhvr>
                                        <p:cTn id="108" dur="500"/>
                                        <p:tgtEl>
                                          <p:spTgt spid="18">
                                            <p:bg/>
                                          </p:spTgt>
                                        </p:tgtEl>
                                      </p:cBhvr>
                                    </p:animEffect>
                                    <p:set>
                                      <p:cBhvr>
                                        <p:cTn id="109" dur="1" fill="hold">
                                          <p:stCondLst>
                                            <p:cond delay="499"/>
                                          </p:stCondLst>
                                        </p:cTn>
                                        <p:tgtEl>
                                          <p:spTgt spid="18">
                                            <p:bg/>
                                          </p:spTgt>
                                        </p:tgtEl>
                                        <p:attrNameLst>
                                          <p:attrName>style.visibility</p:attrName>
                                        </p:attrNameLst>
                                      </p:cBhvr>
                                      <p:to>
                                        <p:strVal val="hidden"/>
                                      </p:to>
                                    </p:set>
                                  </p:childTnLst>
                                </p:cTn>
                              </p:par>
                              <p:par>
                                <p:cTn id="110" presetID="10" presetClass="exit" presetSubtype="0" fill="hold" nodeType="withEffect">
                                  <p:stCondLst>
                                    <p:cond delay="0"/>
                                  </p:stCondLst>
                                  <p:childTnLst>
                                    <p:animEffect transition="out" filter="fade">
                                      <p:cBhvr>
                                        <p:cTn id="111" dur="500"/>
                                        <p:tgtEl>
                                          <p:spTgt spid="15"/>
                                        </p:tgtEl>
                                      </p:cBhvr>
                                    </p:animEffect>
                                    <p:set>
                                      <p:cBhvr>
                                        <p:cTn id="112" dur="1" fill="hold">
                                          <p:stCondLst>
                                            <p:cond delay="499"/>
                                          </p:stCondLst>
                                        </p:cTn>
                                        <p:tgtEl>
                                          <p:spTgt spid="15"/>
                                        </p:tgtEl>
                                        <p:attrNameLst>
                                          <p:attrName>style.visibility</p:attrName>
                                        </p:attrNameLst>
                                      </p:cBhvr>
                                      <p:to>
                                        <p:strVal val="hidden"/>
                                      </p:to>
                                    </p:set>
                                    <p:cmd type="call" cmd="stop">
                                      <p:cBhvr>
                                        <p:cTn id="113" dur="1">
                                          <p:stCondLst>
                                            <p:cond delay="499"/>
                                          </p:stCondLst>
                                        </p:cTn>
                                        <p:tgtEl>
                                          <p:spTgt spid="15"/>
                                        </p:tgtEl>
                                      </p:cBhvr>
                                    </p:cmd>
                                  </p:childTnLst>
                                </p:cTn>
                              </p:par>
                              <p:par>
                                <p:cTn id="114" presetID="10" presetClass="exit" presetSubtype="0" fill="hold" nodeType="withEffect">
                                  <p:stCondLst>
                                    <p:cond delay="0"/>
                                  </p:stCondLst>
                                  <p:childTnLst>
                                    <p:animEffect transition="out" filter="fade">
                                      <p:cBhvr>
                                        <p:cTn id="115" dur="500"/>
                                        <p:tgtEl>
                                          <p:spTgt spid="5"/>
                                        </p:tgtEl>
                                      </p:cBhvr>
                                    </p:animEffect>
                                    <p:set>
                                      <p:cBhvr>
                                        <p:cTn id="116" dur="1" fill="hold">
                                          <p:stCondLst>
                                            <p:cond delay="499"/>
                                          </p:stCondLst>
                                        </p:cTn>
                                        <p:tgtEl>
                                          <p:spTgt spid="5"/>
                                        </p:tgtEl>
                                        <p:attrNameLst>
                                          <p:attrName>style.visibility</p:attrName>
                                        </p:attrNameLst>
                                      </p:cBhvr>
                                      <p:to>
                                        <p:strVal val="hidden"/>
                                      </p:to>
                                    </p:set>
                                  </p:childTnLst>
                                </p:cTn>
                              </p:par>
                              <p:par>
                                <p:cTn id="117" presetID="10" presetClass="entr" presetSubtype="0" fill="hold" grpId="0" nodeType="withEffect">
                                  <p:stCondLst>
                                    <p:cond delay="0"/>
                                  </p:stCondLst>
                                  <p:childTnLst>
                                    <p:set>
                                      <p:cBhvr>
                                        <p:cTn id="118" dur="1" fill="hold">
                                          <p:stCondLst>
                                            <p:cond delay="0"/>
                                          </p:stCondLst>
                                        </p:cTn>
                                        <p:tgtEl>
                                          <p:spTgt spid="11"/>
                                        </p:tgtEl>
                                        <p:attrNameLst>
                                          <p:attrName>style.visibility</p:attrName>
                                        </p:attrNameLst>
                                      </p:cBhvr>
                                      <p:to>
                                        <p:strVal val="visible"/>
                                      </p:to>
                                    </p:set>
                                    <p:animEffect transition="in" filter="fade">
                                      <p:cBhvr>
                                        <p:cTn id="119" dur="10"/>
                                        <p:tgtEl>
                                          <p:spTgt spid="11"/>
                                        </p:tgtEl>
                                      </p:cBhvr>
                                    </p:animEffect>
                                  </p:childTnLst>
                                </p:cTn>
                              </p:par>
                              <p:par>
                                <p:cTn id="120" presetID="10" presetClass="exit" presetSubtype="0" fill="hold" grpId="0" nodeType="withEffect">
                                  <p:stCondLst>
                                    <p:cond delay="0"/>
                                  </p:stCondLst>
                                  <p:iterate type="lt">
                                    <p:tmPct val="0"/>
                                  </p:iterate>
                                  <p:childTnLst>
                                    <p:animEffect transition="out" filter="fade">
                                      <p:cBhvr>
                                        <p:cTn id="121" dur="500"/>
                                        <p:tgtEl>
                                          <p:spTgt spid="4">
                                            <p:txEl>
                                              <p:pRg st="0" end="0"/>
                                            </p:txEl>
                                          </p:spTgt>
                                        </p:tgtEl>
                                      </p:cBhvr>
                                    </p:animEffect>
                                    <p:set>
                                      <p:cBhvr>
                                        <p:cTn id="122" dur="1" fill="hold">
                                          <p:stCondLst>
                                            <p:cond delay="499"/>
                                          </p:stCondLst>
                                        </p:cTn>
                                        <p:tgtEl>
                                          <p:spTgt spid="4">
                                            <p:txEl>
                                              <p:pRg st="0" end="0"/>
                                            </p:txEl>
                                          </p:spTgt>
                                        </p:tgtEl>
                                        <p:attrNameLst>
                                          <p:attrName>style.visibility</p:attrName>
                                        </p:attrNameLst>
                                      </p:cBhvr>
                                      <p:to>
                                        <p:strVal val="hidden"/>
                                      </p:to>
                                    </p:set>
                                  </p:childTnLst>
                                </p:cTn>
                              </p:par>
                              <p:par>
                                <p:cTn id="123" presetID="10" presetClass="exit" presetSubtype="0" fill="hold" grpId="0" nodeType="withEffect">
                                  <p:stCondLst>
                                    <p:cond delay="0"/>
                                  </p:stCondLst>
                                  <p:iterate type="lt">
                                    <p:tmPct val="0"/>
                                  </p:iterate>
                                  <p:childTnLst>
                                    <p:animEffect transition="out" filter="fade">
                                      <p:cBhvr>
                                        <p:cTn id="124" dur="500"/>
                                        <p:tgtEl>
                                          <p:spTgt spid="4">
                                            <p:txEl>
                                              <p:pRg st="1" end="1"/>
                                            </p:txEl>
                                          </p:spTgt>
                                        </p:tgtEl>
                                      </p:cBhvr>
                                    </p:animEffect>
                                    <p:set>
                                      <p:cBhvr>
                                        <p:cTn id="125" dur="1" fill="hold">
                                          <p:stCondLst>
                                            <p:cond delay="499"/>
                                          </p:stCondLst>
                                        </p:cTn>
                                        <p:tgtEl>
                                          <p:spTgt spid="4">
                                            <p:txEl>
                                              <p:pRg st="1" end="1"/>
                                            </p:txEl>
                                          </p:spTgt>
                                        </p:tgtEl>
                                        <p:attrNameLst>
                                          <p:attrName>style.visibility</p:attrName>
                                        </p:attrNameLst>
                                      </p:cBhvr>
                                      <p:to>
                                        <p:strVal val="hidden"/>
                                      </p:to>
                                    </p:set>
                                  </p:childTnLst>
                                </p:cTn>
                              </p:par>
                              <p:par>
                                <p:cTn id="126" presetID="10" presetClass="exit" presetSubtype="0" fill="hold" grpId="0" nodeType="withEffect">
                                  <p:stCondLst>
                                    <p:cond delay="0"/>
                                  </p:stCondLst>
                                  <p:childTnLst>
                                    <p:animEffect transition="out" filter="fade">
                                      <p:cBhvr>
                                        <p:cTn id="127" dur="500"/>
                                        <p:tgtEl>
                                          <p:spTgt spid="4">
                                            <p:txEl>
                                              <p:pRg st="3" end="3"/>
                                            </p:txEl>
                                          </p:spTgt>
                                        </p:tgtEl>
                                      </p:cBhvr>
                                    </p:animEffect>
                                    <p:set>
                                      <p:cBhvr>
                                        <p:cTn id="128" dur="1" fill="hold">
                                          <p:stCondLst>
                                            <p:cond delay="499"/>
                                          </p:stCondLst>
                                        </p:cTn>
                                        <p:tgtEl>
                                          <p:spTgt spid="4">
                                            <p:txEl>
                                              <p:pRg st="3" end="3"/>
                                            </p:txEl>
                                          </p:spTgt>
                                        </p:tgtEl>
                                        <p:attrNameLst>
                                          <p:attrName>style.visibility</p:attrName>
                                        </p:attrNameLst>
                                      </p:cBhvr>
                                      <p:to>
                                        <p:strVal val="hidden"/>
                                      </p:to>
                                    </p:set>
                                  </p:childTnLst>
                                </p:cTn>
                              </p:par>
                              <p:par>
                                <p:cTn id="129" presetID="10" presetClass="entr" presetSubtype="0" fill="hold" nodeType="withEffect">
                                  <p:stCondLst>
                                    <p:cond delay="0"/>
                                  </p:stCondLst>
                                  <p:iterate type="lt">
                                    <p:tmPct val="12000"/>
                                  </p:iterate>
                                  <p:childTnLst>
                                    <p:set>
                                      <p:cBhvr>
                                        <p:cTn id="130" dur="1" fill="hold">
                                          <p:stCondLst>
                                            <p:cond delay="0"/>
                                          </p:stCondLst>
                                        </p:cTn>
                                        <p:tgtEl>
                                          <p:spTgt spid="4">
                                            <p:txEl>
                                              <p:pRg st="2" end="2"/>
                                            </p:txEl>
                                          </p:spTgt>
                                        </p:tgtEl>
                                        <p:attrNameLst>
                                          <p:attrName>style.visibility</p:attrName>
                                        </p:attrNameLst>
                                      </p:cBhvr>
                                      <p:to>
                                        <p:strVal val="visible"/>
                                      </p:to>
                                    </p:set>
                                    <p:animEffect transition="in" filter="fade">
                                      <p:cBhvr>
                                        <p:cTn id="131" dur="500"/>
                                        <p:tgtEl>
                                          <p:spTgt spid="4">
                                            <p:txEl>
                                              <p:pRg st="2" end="2"/>
                                            </p:txEl>
                                          </p:spTgt>
                                        </p:tgtEl>
                                      </p:cBhvr>
                                    </p:animEffect>
                                  </p:childTnLst>
                                </p:cTn>
                              </p:par>
                              <p:par>
                                <p:cTn id="132" presetID="10" presetClass="exit" presetSubtype="0" fill="hold" grpId="1" nodeType="withEffect">
                                  <p:stCondLst>
                                    <p:cond delay="0"/>
                                  </p:stCondLst>
                                  <p:childTnLst>
                                    <p:animEffect transition="out" filter="fade">
                                      <p:cBhvr>
                                        <p:cTn id="133" dur="500"/>
                                        <p:tgtEl>
                                          <p:spTgt spid="9"/>
                                        </p:tgtEl>
                                      </p:cBhvr>
                                    </p:animEffect>
                                    <p:set>
                                      <p:cBhvr>
                                        <p:cTn id="134" dur="1" fill="hold">
                                          <p:stCondLst>
                                            <p:cond delay="499"/>
                                          </p:stCondLst>
                                        </p:cTn>
                                        <p:tgtEl>
                                          <p:spTgt spid="9"/>
                                        </p:tgtEl>
                                        <p:attrNameLst>
                                          <p:attrName>style.visibility</p:attrName>
                                        </p:attrNameLst>
                                      </p:cBhvr>
                                      <p:to>
                                        <p:strVal val="hidden"/>
                                      </p:to>
                                    </p:set>
                                  </p:childTnLst>
                                </p:cTn>
                              </p:par>
                            </p:childTnLst>
                          </p:cTn>
                        </p:par>
                      </p:childTnLst>
                    </p:cTn>
                  </p:par>
                  <p:par>
                    <p:cTn id="135" fill="hold">
                      <p:stCondLst>
                        <p:cond delay="indefinite"/>
                      </p:stCondLst>
                      <p:childTnLst>
                        <p:par>
                          <p:cTn id="136" fill="hold">
                            <p:stCondLst>
                              <p:cond delay="0"/>
                            </p:stCondLst>
                            <p:childTnLst>
                              <p:par>
                                <p:cTn id="137" presetID="22" presetClass="exit" presetSubtype="8" fill="hold" grpId="0" nodeType="clickEffect">
                                  <p:stCondLst>
                                    <p:cond delay="0"/>
                                  </p:stCondLst>
                                  <p:childTnLst>
                                    <p:animEffect transition="out" filter="wipe(left)">
                                      <p:cBhvr>
                                        <p:cTn id="138" dur="1500"/>
                                        <p:tgtEl>
                                          <p:spTgt spid="2"/>
                                        </p:tgtEl>
                                      </p:cBhvr>
                                    </p:animEffect>
                                    <p:set>
                                      <p:cBhvr>
                                        <p:cTn id="139" dur="1" fill="hold">
                                          <p:stCondLst>
                                            <p:cond delay="1499"/>
                                          </p:stCondLst>
                                        </p:cTn>
                                        <p:tgtEl>
                                          <p:spTgt spid="2"/>
                                        </p:tgtEl>
                                        <p:attrNameLst>
                                          <p:attrName>style.visibility</p:attrName>
                                        </p:attrNameLst>
                                      </p:cBhvr>
                                      <p:to>
                                        <p:strVal val="hidden"/>
                                      </p:to>
                                    </p:set>
                                  </p:childTnLst>
                                </p:cTn>
                              </p:par>
                              <p:par>
                                <p:cTn id="140" presetID="10" presetClass="entr" presetSubtype="0" fill="hold" grpId="1" nodeType="withEffect">
                                  <p:stCondLst>
                                    <p:cond delay="750"/>
                                  </p:stCondLst>
                                  <p:childTnLst>
                                    <p:set>
                                      <p:cBhvr>
                                        <p:cTn id="141" dur="1" fill="hold">
                                          <p:stCondLst>
                                            <p:cond delay="0"/>
                                          </p:stCondLst>
                                        </p:cTn>
                                        <p:tgtEl>
                                          <p:spTgt spid="35"/>
                                        </p:tgtEl>
                                        <p:attrNameLst>
                                          <p:attrName>style.visibility</p:attrName>
                                        </p:attrNameLst>
                                      </p:cBhvr>
                                      <p:to>
                                        <p:strVal val="visible"/>
                                      </p:to>
                                    </p:set>
                                    <p:animEffect transition="in" filter="fade">
                                      <p:cBhvr>
                                        <p:cTn id="142" dur="1000"/>
                                        <p:tgtEl>
                                          <p:spTgt spid="35"/>
                                        </p:tgtEl>
                                      </p:cBhvr>
                                    </p:animEffect>
                                  </p:childTnLst>
                                </p:cTn>
                              </p:par>
                              <p:par>
                                <p:cTn id="143" presetID="22" presetClass="exit" presetSubtype="4" fill="hold" grpId="1" nodeType="withEffect">
                                  <p:stCondLst>
                                    <p:cond delay="0"/>
                                  </p:stCondLst>
                                  <p:childTnLst>
                                    <p:animEffect transition="out" filter="wipe(down)">
                                      <p:cBhvr>
                                        <p:cTn id="144" dur="1500"/>
                                        <p:tgtEl>
                                          <p:spTgt spid="11"/>
                                        </p:tgtEl>
                                      </p:cBhvr>
                                    </p:animEffect>
                                    <p:set>
                                      <p:cBhvr>
                                        <p:cTn id="145" dur="1" fill="hold">
                                          <p:stCondLst>
                                            <p:cond delay="1499"/>
                                          </p:stCondLst>
                                        </p:cTn>
                                        <p:tgtEl>
                                          <p:spTgt spid="11"/>
                                        </p:tgtEl>
                                        <p:attrNameLst>
                                          <p:attrName>style.visibility</p:attrName>
                                        </p:attrNameLst>
                                      </p:cBhvr>
                                      <p:to>
                                        <p:strVal val="hidden"/>
                                      </p:to>
                                    </p:set>
                                  </p:childTnLst>
                                </p:cTn>
                              </p:par>
                              <p:par>
                                <p:cTn id="146" presetID="32" presetClass="emph" presetSubtype="0" repeatCount="indefinite" fill="hold" nodeType="withEffect">
                                  <p:stCondLst>
                                    <p:cond delay="0"/>
                                  </p:stCondLst>
                                  <p:childTnLst>
                                    <p:animRot by="120000">
                                      <p:cBhvr>
                                        <p:cTn id="147" dur="175" fill="hold">
                                          <p:stCondLst>
                                            <p:cond delay="0"/>
                                          </p:stCondLst>
                                        </p:cTn>
                                        <p:tgtEl>
                                          <p:spTgt spid="3"/>
                                        </p:tgtEl>
                                        <p:attrNameLst>
                                          <p:attrName>r</p:attrName>
                                        </p:attrNameLst>
                                      </p:cBhvr>
                                    </p:animRot>
                                    <p:animRot by="-240000">
                                      <p:cBhvr>
                                        <p:cTn id="148" dur="350" fill="hold">
                                          <p:stCondLst>
                                            <p:cond delay="350"/>
                                          </p:stCondLst>
                                        </p:cTn>
                                        <p:tgtEl>
                                          <p:spTgt spid="3"/>
                                        </p:tgtEl>
                                        <p:attrNameLst>
                                          <p:attrName>r</p:attrName>
                                        </p:attrNameLst>
                                      </p:cBhvr>
                                    </p:animRot>
                                    <p:animRot by="240000">
                                      <p:cBhvr>
                                        <p:cTn id="149" dur="350" fill="hold">
                                          <p:stCondLst>
                                            <p:cond delay="700"/>
                                          </p:stCondLst>
                                        </p:cTn>
                                        <p:tgtEl>
                                          <p:spTgt spid="3"/>
                                        </p:tgtEl>
                                        <p:attrNameLst>
                                          <p:attrName>r</p:attrName>
                                        </p:attrNameLst>
                                      </p:cBhvr>
                                    </p:animRot>
                                    <p:animRot by="-240000">
                                      <p:cBhvr>
                                        <p:cTn id="150" dur="350" fill="hold">
                                          <p:stCondLst>
                                            <p:cond delay="1050"/>
                                          </p:stCondLst>
                                        </p:cTn>
                                        <p:tgtEl>
                                          <p:spTgt spid="3"/>
                                        </p:tgtEl>
                                        <p:attrNameLst>
                                          <p:attrName>r</p:attrName>
                                        </p:attrNameLst>
                                      </p:cBhvr>
                                    </p:animRot>
                                    <p:animRot by="120000">
                                      <p:cBhvr>
                                        <p:cTn id="151" dur="350" fill="hold">
                                          <p:stCondLst>
                                            <p:cond delay="1400"/>
                                          </p:stCondLst>
                                        </p:cTn>
                                        <p:tgtEl>
                                          <p:spTgt spid="3"/>
                                        </p:tgtEl>
                                        <p:attrNameLst>
                                          <p:attrName>r</p:attrName>
                                        </p:attrNameLst>
                                      </p:cBhvr>
                                    </p:animRot>
                                  </p:childTnLst>
                                </p:cTn>
                              </p:par>
                              <p:par>
                                <p:cTn id="152" presetID="9" presetClass="entr" presetSubtype="0" fill="hold" nodeType="withEffect">
                                  <p:stCondLst>
                                    <p:cond delay="1250"/>
                                  </p:stCondLst>
                                  <p:childTnLst>
                                    <p:set>
                                      <p:cBhvr>
                                        <p:cTn id="153" dur="1" fill="hold">
                                          <p:stCondLst>
                                            <p:cond delay="0"/>
                                          </p:stCondLst>
                                        </p:cTn>
                                        <p:tgtEl>
                                          <p:spTgt spid="30"/>
                                        </p:tgtEl>
                                        <p:attrNameLst>
                                          <p:attrName>style.visibility</p:attrName>
                                        </p:attrNameLst>
                                      </p:cBhvr>
                                      <p:to>
                                        <p:strVal val="visible"/>
                                      </p:to>
                                    </p:set>
                                    <p:animEffect transition="in" filter="dissolve">
                                      <p:cBhvr>
                                        <p:cTn id="154" dur="1000"/>
                                        <p:tgtEl>
                                          <p:spTgt spid="30"/>
                                        </p:tgtEl>
                                      </p:cBhvr>
                                    </p:animEffect>
                                  </p:childTnLst>
                                </p:cTn>
                              </p:par>
                              <p:par>
                                <p:cTn id="155" presetID="9" presetClass="entr" presetSubtype="0" fill="hold" nodeType="withEffect">
                                  <p:stCondLst>
                                    <p:cond delay="1750"/>
                                  </p:stCondLst>
                                  <p:childTnLst>
                                    <p:set>
                                      <p:cBhvr>
                                        <p:cTn id="156" dur="1" fill="hold">
                                          <p:stCondLst>
                                            <p:cond delay="0"/>
                                          </p:stCondLst>
                                        </p:cTn>
                                        <p:tgtEl>
                                          <p:spTgt spid="32"/>
                                        </p:tgtEl>
                                        <p:attrNameLst>
                                          <p:attrName>style.visibility</p:attrName>
                                        </p:attrNameLst>
                                      </p:cBhvr>
                                      <p:to>
                                        <p:strVal val="visible"/>
                                      </p:to>
                                    </p:set>
                                    <p:animEffect transition="in" filter="dissolve">
                                      <p:cBhvr>
                                        <p:cTn id="157" dur="1000"/>
                                        <p:tgtEl>
                                          <p:spTgt spid="32"/>
                                        </p:tgtEl>
                                      </p:cBhvr>
                                    </p:animEffect>
                                  </p:childTnLst>
                                </p:cTn>
                              </p:par>
                              <p:par>
                                <p:cTn id="158" presetID="9" presetClass="entr" presetSubtype="0" fill="hold" nodeType="withEffect">
                                  <p:stCondLst>
                                    <p:cond delay="2250"/>
                                  </p:stCondLst>
                                  <p:childTnLst>
                                    <p:set>
                                      <p:cBhvr>
                                        <p:cTn id="159" dur="1" fill="hold">
                                          <p:stCondLst>
                                            <p:cond delay="0"/>
                                          </p:stCondLst>
                                        </p:cTn>
                                        <p:tgtEl>
                                          <p:spTgt spid="20"/>
                                        </p:tgtEl>
                                        <p:attrNameLst>
                                          <p:attrName>style.visibility</p:attrName>
                                        </p:attrNameLst>
                                      </p:cBhvr>
                                      <p:to>
                                        <p:strVal val="visible"/>
                                      </p:to>
                                    </p:set>
                                    <p:animEffect transition="in" filter="dissolve">
                                      <p:cBhvr>
                                        <p:cTn id="160" dur="1000"/>
                                        <p:tgtEl>
                                          <p:spTgt spid="20"/>
                                        </p:tgtEl>
                                      </p:cBhvr>
                                    </p:animEffect>
                                  </p:childTnLst>
                                </p:cTn>
                              </p:par>
                              <p:par>
                                <p:cTn id="161" presetID="9" presetClass="entr" presetSubtype="0" fill="hold" nodeType="withEffect">
                                  <p:stCondLst>
                                    <p:cond delay="2750"/>
                                  </p:stCondLst>
                                  <p:childTnLst>
                                    <p:set>
                                      <p:cBhvr>
                                        <p:cTn id="162" dur="1" fill="hold">
                                          <p:stCondLst>
                                            <p:cond delay="0"/>
                                          </p:stCondLst>
                                        </p:cTn>
                                        <p:tgtEl>
                                          <p:spTgt spid="24"/>
                                        </p:tgtEl>
                                        <p:attrNameLst>
                                          <p:attrName>style.visibility</p:attrName>
                                        </p:attrNameLst>
                                      </p:cBhvr>
                                      <p:to>
                                        <p:strVal val="visible"/>
                                      </p:to>
                                    </p:set>
                                    <p:animEffect transition="in" filter="dissolve">
                                      <p:cBhvr>
                                        <p:cTn id="163" dur="1000"/>
                                        <p:tgtEl>
                                          <p:spTgt spid="24"/>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xit" presetSubtype="8" fill="hold" grpId="0" nodeType="clickEffect">
                                  <p:stCondLst>
                                    <p:cond delay="0"/>
                                  </p:stCondLst>
                                  <p:childTnLst>
                                    <p:animEffect transition="out" filter="wipe(left)">
                                      <p:cBhvr>
                                        <p:cTn id="167" dur="1500"/>
                                        <p:tgtEl>
                                          <p:spTgt spid="10"/>
                                        </p:tgtEl>
                                      </p:cBhvr>
                                    </p:animEffect>
                                    <p:set>
                                      <p:cBhvr>
                                        <p:cTn id="168" dur="1" fill="hold">
                                          <p:stCondLst>
                                            <p:cond delay="1499"/>
                                          </p:stCondLst>
                                        </p:cTn>
                                        <p:tgtEl>
                                          <p:spTgt spid="10"/>
                                        </p:tgtEl>
                                        <p:attrNameLst>
                                          <p:attrName>style.visibility</p:attrName>
                                        </p:attrNameLst>
                                      </p:cBhvr>
                                      <p:to>
                                        <p:strVal val="hidden"/>
                                      </p:to>
                                    </p:set>
                                  </p:childTnLst>
                                </p:cTn>
                              </p:par>
                              <p:par>
                                <p:cTn id="169" presetID="9" presetClass="entr" presetSubtype="0" fill="hold" nodeType="withEffect">
                                  <p:stCondLst>
                                    <p:cond delay="750"/>
                                  </p:stCondLst>
                                  <p:childTnLst>
                                    <p:set>
                                      <p:cBhvr>
                                        <p:cTn id="170" dur="1" fill="hold">
                                          <p:stCondLst>
                                            <p:cond delay="0"/>
                                          </p:stCondLst>
                                        </p:cTn>
                                        <p:tgtEl>
                                          <p:spTgt spid="33"/>
                                        </p:tgtEl>
                                        <p:attrNameLst>
                                          <p:attrName>style.visibility</p:attrName>
                                        </p:attrNameLst>
                                      </p:cBhvr>
                                      <p:to>
                                        <p:strVal val="visible"/>
                                      </p:to>
                                    </p:set>
                                    <p:animEffect transition="in" filter="dissolve">
                                      <p:cBhvr>
                                        <p:cTn id="171" dur="2750"/>
                                        <p:tgtEl>
                                          <p:spTgt spid="33"/>
                                        </p:tgtEl>
                                      </p:cBhvr>
                                    </p:animEffect>
                                  </p:childTnLst>
                                </p:cTn>
                              </p:par>
                              <p:par>
                                <p:cTn id="172" presetID="26" presetClass="emph" presetSubtype="0" repeatCount="indefinite" fill="hold" nodeType="withEffect">
                                  <p:stCondLst>
                                    <p:cond delay="2000"/>
                                  </p:stCondLst>
                                  <p:childTnLst>
                                    <p:animEffect transition="out" filter="fade">
                                      <p:cBhvr>
                                        <p:cTn id="173" dur="5000" tmFilter="0, 0; .2, .5; .8, .5; 1, 0"/>
                                        <p:tgtEl>
                                          <p:spTgt spid="33"/>
                                        </p:tgtEl>
                                      </p:cBhvr>
                                    </p:animEffect>
                                    <p:animScale>
                                      <p:cBhvr>
                                        <p:cTn id="174" dur="2500" autoRev="1" fill="hold"/>
                                        <p:tgtEl>
                                          <p:spTgt spid="3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p:cTn id="175" repeatCount="5000" fill="hold" display="0">
                  <p:stCondLst>
                    <p:cond delay="indefinite"/>
                  </p:stCondLst>
                </p:cTn>
                <p:tgtEl>
                  <p:spTgt spid="15"/>
                </p:tgtEl>
              </p:cMediaNode>
            </p:video>
            <p:seq concurrent="1" nextAc="seek">
              <p:cTn id="176" restart="whenNotActive" fill="hold" evtFilter="cancelBubble" nodeType="interactiveSeq">
                <p:stCondLst>
                  <p:cond evt="onClick" delay="0">
                    <p:tgtEl>
                      <p:spTgt spid="15"/>
                    </p:tgtEl>
                  </p:cond>
                </p:stCondLst>
                <p:endSync evt="end" delay="0">
                  <p:rtn val="all"/>
                </p:endSync>
                <p:childTnLst>
                  <p:par>
                    <p:cTn id="177" fill="hold">
                      <p:stCondLst>
                        <p:cond delay="0"/>
                      </p:stCondLst>
                      <p:childTnLst>
                        <p:par>
                          <p:cTn id="178" fill="hold">
                            <p:stCondLst>
                              <p:cond delay="0"/>
                            </p:stCondLst>
                            <p:childTnLst>
                              <p:par>
                                <p:cTn id="179" presetID="2" presetClass="mediacall" presetSubtype="0" fill="hold" nodeType="clickEffect">
                                  <p:stCondLst>
                                    <p:cond delay="0"/>
                                  </p:stCondLst>
                                  <p:childTnLst>
                                    <p:cmd type="call" cmd="togglePause">
                                      <p:cBhvr>
                                        <p:cTn id="180" dur="1" fill="hold"/>
                                        <p:tgtEl>
                                          <p:spTgt spid="15"/>
                                        </p:tgtEl>
                                      </p:cBhvr>
                                    </p:cmd>
                                  </p:childTnLst>
                                </p:cTn>
                              </p:par>
                            </p:childTnLst>
                          </p:cTn>
                        </p:par>
                      </p:childTnLst>
                    </p:cTn>
                  </p:par>
                </p:childTnLst>
              </p:cTn>
              <p:nextCondLst>
                <p:cond evt="onClick" delay="0">
                  <p:tgtEl>
                    <p:spTgt spid="15"/>
                  </p:tgtEl>
                </p:cond>
              </p:nextCondLst>
            </p:seq>
          </p:childTnLst>
        </p:cTn>
      </p:par>
    </p:tnLst>
    <p:bldLst>
      <p:bldP spid="4" grpId="0" uiExpand="1" build="allAtOnce"/>
      <p:bldP spid="8" grpId="0" animBg="1"/>
      <p:bldP spid="2" grpId="0" animBg="1"/>
      <p:bldP spid="10" grpId="0" animBg="1"/>
      <p:bldP spid="7" grpId="0" animBg="1"/>
      <p:bldP spid="7" grpId="1" animBg="1"/>
      <p:bldP spid="9" grpId="0"/>
      <p:bldP spid="9" grpId="1"/>
      <p:bldP spid="17" grpId="0"/>
      <p:bldP spid="14" grpId="0" build="allAtOnce" animBg="1"/>
      <p:bldP spid="16" grpId="0" uiExpand="1" build="allAtOnce" animBg="1"/>
      <p:bldP spid="18" grpId="0" build="allAtOnce" animBg="1"/>
      <p:bldP spid="11" grpId="0" animBg="1"/>
      <p:bldP spid="11" grpId="1" animBg="1"/>
      <p:bldP spid="35" grpId="0"/>
      <p:bldP spid="35" grpId="1"/>
      <p:bldP spid="35" grpId="2"/>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E3F998-4D67-5003-47F9-68FA165DC5EB}"/>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C24FB2B6-79DD-879B-DA5D-32AB209D510E}"/>
              </a:ext>
            </a:extLst>
          </p:cNvPr>
          <p:cNvGraphicFramePr>
            <a:graphicFrameLocks noGrp="1"/>
          </p:cNvGraphicFramePr>
          <p:nvPr/>
        </p:nvGraphicFramePr>
        <p:xfrm>
          <a:off x="171660" y="95958"/>
          <a:ext cx="11887200" cy="6662127"/>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20000"/>
                    </a:ext>
                  </a:extLst>
                </a:gridCol>
                <a:gridCol w="6991140">
                  <a:extLst>
                    <a:ext uri="{9D8B030D-6E8A-4147-A177-3AD203B41FA5}">
                      <a16:colId xmlns:a16="http://schemas.microsoft.com/office/drawing/2014/main" val="20001"/>
                    </a:ext>
                  </a:extLst>
                </a:gridCol>
                <a:gridCol w="2686260">
                  <a:extLst>
                    <a:ext uri="{9D8B030D-6E8A-4147-A177-3AD203B41FA5}">
                      <a16:colId xmlns:a16="http://schemas.microsoft.com/office/drawing/2014/main" val="20002"/>
                    </a:ext>
                  </a:extLst>
                </a:gridCol>
              </a:tblGrid>
              <a:tr h="629353">
                <a:tc>
                  <a:txBody>
                    <a:bodyPr/>
                    <a:lstStyle/>
                    <a:p>
                      <a:r>
                        <a:rPr lang="en-US" sz="2400" b="1" dirty="0"/>
                        <a:t> </a:t>
                      </a:r>
                      <a:r>
                        <a:rPr lang="en-US" sz="3600" b="1" dirty="0"/>
                        <a:t>Doctrine</a:t>
                      </a:r>
                      <a:endParaRPr lang="es-ES_tradnl" sz="2400" b="1"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s-ES_tradnl" dirty="0"/>
                    </a:p>
                  </a:txBody>
                  <a:tcPr/>
                </a:tc>
                <a:extLst>
                  <a:ext uri="{0D108BD9-81ED-4DB2-BD59-A6C34878D82A}">
                    <a16:rowId xmlns:a16="http://schemas.microsoft.com/office/drawing/2014/main" val="10000"/>
                  </a:ext>
                </a:extLst>
              </a:tr>
              <a:tr h="2060247">
                <a:tc>
                  <a:txBody>
                    <a:bodyPr/>
                    <a:lstStyle/>
                    <a:p>
                      <a:endParaRPr lang="es-ES_tradnl" sz="1600"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10001"/>
                  </a:ext>
                </a:extLst>
              </a:tr>
              <a:tr h="2254920">
                <a:tc>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extLst>
                  <a:ext uri="{0D108BD9-81ED-4DB2-BD59-A6C34878D82A}">
                    <a16:rowId xmlns:a16="http://schemas.microsoft.com/office/drawing/2014/main" val="10002"/>
                  </a:ext>
                </a:extLst>
              </a:tr>
              <a:tr h="0">
                <a:tc>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333300"/>
                    </a:solidFill>
                  </a:tcPr>
                </a:tc>
                <a:tc>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333300"/>
                    </a:solidFill>
                  </a:tcPr>
                </a:tc>
                <a:tc>
                  <a:txBody>
                    <a:bodyPr/>
                    <a:lstStyle/>
                    <a:p>
                      <a:endParaRPr lang="en-US" dirty="0"/>
                    </a:p>
                    <a:p>
                      <a:endParaRPr lang="en-US" dirty="0"/>
                    </a:p>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333300"/>
                    </a:solidFill>
                  </a:tcPr>
                </a:tc>
                <a:extLst>
                  <a:ext uri="{0D108BD9-81ED-4DB2-BD59-A6C34878D82A}">
                    <a16:rowId xmlns:a16="http://schemas.microsoft.com/office/drawing/2014/main" val="10003"/>
                  </a:ext>
                </a:extLst>
              </a:tr>
              <a:tr h="779199">
                <a:tc>
                  <a:txBody>
                    <a:bodyPr/>
                    <a:lstStyle/>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endParaRPr lang="en-US" dirty="0"/>
                    </a:p>
                    <a:p>
                      <a:endParaRPr lang="es-ES_tradnl"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n-US" sz="100" dirty="0"/>
                    </a:p>
                    <a:p>
                      <a:endParaRPr lang="es-ES_tradnl" sz="100"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0004"/>
                  </a:ext>
                </a:extLst>
              </a:tr>
            </a:tbl>
          </a:graphicData>
        </a:graphic>
      </p:graphicFrame>
      <p:sp>
        <p:nvSpPr>
          <p:cNvPr id="15" name="TextBox 14">
            <a:extLst>
              <a:ext uri="{FF2B5EF4-FFF2-40B4-BE49-F238E27FC236}">
                <a16:creationId xmlns:a16="http://schemas.microsoft.com/office/drawing/2014/main" id="{2EFE512B-7B6D-F65B-C124-A4E92FB9C621}"/>
              </a:ext>
            </a:extLst>
          </p:cNvPr>
          <p:cNvSpPr txBox="1"/>
          <p:nvPr/>
        </p:nvSpPr>
        <p:spPr>
          <a:xfrm>
            <a:off x="2385909" y="687111"/>
            <a:ext cx="7248798" cy="4379660"/>
          </a:xfrm>
          <a:prstGeom prst="rect">
            <a:avLst/>
          </a:prstGeom>
          <a:noFill/>
        </p:spPr>
        <p:txBody>
          <a:bodyPr wrap="square" rtlCol="0">
            <a:spAutoFit/>
          </a:bodyPr>
          <a:lstStyle/>
          <a:p>
            <a:pPr>
              <a:lnSpc>
                <a:spcPct val="95000"/>
              </a:lnSpc>
            </a:pPr>
            <a:r>
              <a:rPr lang="en-US" sz="3600" b="1" dirty="0">
                <a:solidFill>
                  <a:srgbClr val="FFFF00"/>
                </a:solidFill>
              </a:rPr>
              <a:t>Reincarnation: </a:t>
            </a:r>
          </a:p>
          <a:p>
            <a:pPr>
              <a:lnSpc>
                <a:spcPct val="95000"/>
              </a:lnSpc>
            </a:pPr>
            <a:r>
              <a:rPr lang="en-US" sz="3600" dirty="0"/>
              <a:t>Based on karma (action); several lives needed to be liberated from the cycle of birth &amp; death</a:t>
            </a:r>
            <a:r>
              <a:rPr lang="en-US" sz="3400" dirty="0"/>
              <a:t>. </a:t>
            </a:r>
          </a:p>
          <a:p>
            <a:pPr>
              <a:lnSpc>
                <a:spcPct val="95000"/>
              </a:lnSpc>
              <a:spcBef>
                <a:spcPts val="600"/>
              </a:spcBef>
              <a:spcAft>
                <a:spcPts val="600"/>
              </a:spcAft>
            </a:pPr>
            <a:r>
              <a:rPr lang="en-US" sz="3600" b="1" dirty="0">
                <a:solidFill>
                  <a:srgbClr val="FFFF00"/>
                </a:solidFill>
              </a:rPr>
              <a:t>Reincarnation</a:t>
            </a:r>
            <a:r>
              <a:rPr lang="en-US" sz="3600" dirty="0"/>
              <a:t>: Based on karma and desire; the cycle of birth and death ends when nirvana is reached—freedom from suffering.</a:t>
            </a:r>
          </a:p>
        </p:txBody>
      </p:sp>
      <p:pic>
        <p:nvPicPr>
          <p:cNvPr id="9" name="Picture 11" descr="BL00017_">
            <a:extLst>
              <a:ext uri="{FF2B5EF4-FFF2-40B4-BE49-F238E27FC236}">
                <a16:creationId xmlns:a16="http://schemas.microsoft.com/office/drawing/2014/main" id="{97330C01-1122-4BEE-269C-E71AE5A1A66B}"/>
              </a:ext>
            </a:extLst>
          </p:cNvPr>
          <p:cNvPicPr>
            <a:picLocks noChangeAspect="1" noChangeArrowheads="1"/>
          </p:cNvPicPr>
          <p:nvPr/>
        </p:nvPicPr>
        <p:blipFill>
          <a:blip r:embed="rId5" cstate="print"/>
          <a:srcRect/>
          <a:stretch>
            <a:fillRect/>
          </a:stretch>
        </p:blipFill>
        <p:spPr bwMode="auto">
          <a:xfrm>
            <a:off x="441647" y="934349"/>
            <a:ext cx="1572892" cy="1630680"/>
          </a:xfrm>
          <a:prstGeom prst="rect">
            <a:avLst/>
          </a:prstGeom>
          <a:noFill/>
        </p:spPr>
      </p:pic>
      <p:pic>
        <p:nvPicPr>
          <p:cNvPr id="10" name="Picture 13" descr="SO01568_">
            <a:extLst>
              <a:ext uri="{FF2B5EF4-FFF2-40B4-BE49-F238E27FC236}">
                <a16:creationId xmlns:a16="http://schemas.microsoft.com/office/drawing/2014/main" id="{B3C774B6-A80C-FDC5-EDCC-C2C2D6A52B42}"/>
              </a:ext>
            </a:extLst>
          </p:cNvPr>
          <p:cNvPicPr>
            <a:picLocks noChangeAspect="1" noChangeArrowheads="1"/>
          </p:cNvPicPr>
          <p:nvPr/>
        </p:nvPicPr>
        <p:blipFill>
          <a:blip r:embed="rId6" cstate="print"/>
          <a:srcRect/>
          <a:stretch>
            <a:fillRect/>
          </a:stretch>
        </p:blipFill>
        <p:spPr bwMode="auto">
          <a:xfrm>
            <a:off x="744378" y="5066771"/>
            <a:ext cx="878507" cy="912295"/>
          </a:xfrm>
          <a:prstGeom prst="rect">
            <a:avLst/>
          </a:prstGeom>
          <a:noFill/>
        </p:spPr>
      </p:pic>
      <p:pic>
        <p:nvPicPr>
          <p:cNvPr id="11" name="Picture 12" descr="PE06309_">
            <a:extLst>
              <a:ext uri="{FF2B5EF4-FFF2-40B4-BE49-F238E27FC236}">
                <a16:creationId xmlns:a16="http://schemas.microsoft.com/office/drawing/2014/main" id="{846D2F62-52FF-5345-7676-106BAB721B13}"/>
              </a:ext>
            </a:extLst>
          </p:cNvPr>
          <p:cNvPicPr>
            <a:picLocks noChangeAspect="1" noChangeArrowheads="1"/>
          </p:cNvPicPr>
          <p:nvPr/>
        </p:nvPicPr>
        <p:blipFill>
          <a:blip r:embed="rId7" cstate="print"/>
          <a:srcRect/>
          <a:stretch>
            <a:fillRect/>
          </a:stretch>
        </p:blipFill>
        <p:spPr bwMode="auto">
          <a:xfrm>
            <a:off x="289619" y="2954268"/>
            <a:ext cx="1815366" cy="1808366"/>
          </a:xfrm>
          <a:prstGeom prst="rect">
            <a:avLst/>
          </a:prstGeom>
          <a:noFill/>
        </p:spPr>
      </p:pic>
      <p:pic>
        <p:nvPicPr>
          <p:cNvPr id="12" name="Picture 14" descr="SO00812_">
            <a:extLst>
              <a:ext uri="{FF2B5EF4-FFF2-40B4-BE49-F238E27FC236}">
                <a16:creationId xmlns:a16="http://schemas.microsoft.com/office/drawing/2014/main" id="{E6AC892D-12B6-3768-3DB9-069C8C9DFB3B}"/>
              </a:ext>
            </a:extLst>
          </p:cNvPr>
          <p:cNvPicPr>
            <a:picLocks noChangeAspect="1" noChangeArrowheads="1"/>
          </p:cNvPicPr>
          <p:nvPr/>
        </p:nvPicPr>
        <p:blipFill>
          <a:blip r:embed="rId8" cstate="print"/>
          <a:srcRect/>
          <a:stretch>
            <a:fillRect/>
          </a:stretch>
        </p:blipFill>
        <p:spPr bwMode="auto">
          <a:xfrm>
            <a:off x="811759" y="5999696"/>
            <a:ext cx="919307" cy="722736"/>
          </a:xfrm>
          <a:prstGeom prst="rect">
            <a:avLst/>
          </a:prstGeom>
          <a:noFill/>
        </p:spPr>
      </p:pic>
      <p:sp>
        <p:nvSpPr>
          <p:cNvPr id="13" name="TextBox 12">
            <a:extLst>
              <a:ext uri="{FF2B5EF4-FFF2-40B4-BE49-F238E27FC236}">
                <a16:creationId xmlns:a16="http://schemas.microsoft.com/office/drawing/2014/main" id="{D8BC5696-B200-AEE3-3B64-F88E3EEEA138}"/>
              </a:ext>
            </a:extLst>
          </p:cNvPr>
          <p:cNvSpPr txBox="1"/>
          <p:nvPr/>
        </p:nvSpPr>
        <p:spPr>
          <a:xfrm>
            <a:off x="2364046" y="106113"/>
            <a:ext cx="9656293" cy="646331"/>
          </a:xfrm>
          <a:prstGeom prst="rect">
            <a:avLst/>
          </a:prstGeom>
          <a:noFill/>
        </p:spPr>
        <p:txBody>
          <a:bodyPr wrap="square" rtlCol="0">
            <a:spAutoFit/>
          </a:bodyPr>
          <a:lstStyle/>
          <a:p>
            <a:r>
              <a:rPr lang="en-US" sz="3600" dirty="0"/>
              <a:t>“Life” Hereafter: What It Is &amp; How to Get There</a:t>
            </a:r>
            <a:endParaRPr lang="es-ES_tradnl" sz="3600" i="1" dirty="0">
              <a:effectLst>
                <a:outerShdw blurRad="38100" dist="38100" dir="2700000" algn="tl">
                  <a:srgbClr val="000000">
                    <a:alpha val="43137"/>
                  </a:srgbClr>
                </a:outerShdw>
              </a:effectLst>
            </a:endParaRPr>
          </a:p>
        </p:txBody>
      </p:sp>
      <p:sp>
        <p:nvSpPr>
          <p:cNvPr id="16" name="TextBox 15">
            <a:extLst>
              <a:ext uri="{FF2B5EF4-FFF2-40B4-BE49-F238E27FC236}">
                <a16:creationId xmlns:a16="http://schemas.microsoft.com/office/drawing/2014/main" id="{B96B5200-D781-9573-86EF-E8FE4C846D1B}"/>
              </a:ext>
            </a:extLst>
          </p:cNvPr>
          <p:cNvSpPr txBox="1"/>
          <p:nvPr/>
        </p:nvSpPr>
        <p:spPr>
          <a:xfrm>
            <a:off x="9418320" y="841248"/>
            <a:ext cx="2744214" cy="4108817"/>
          </a:xfrm>
          <a:prstGeom prst="rect">
            <a:avLst/>
          </a:prstGeom>
          <a:noFill/>
        </p:spPr>
        <p:txBody>
          <a:bodyPr wrap="square" rtlCol="0">
            <a:spAutoFit/>
          </a:bodyPr>
          <a:lstStyle/>
          <a:p>
            <a:r>
              <a:rPr lang="en-US" sz="3200" dirty="0"/>
              <a:t>Working off bad karma   by </a:t>
            </a:r>
            <a:r>
              <a:rPr lang="en-US" sz="3200" b="1" dirty="0">
                <a:solidFill>
                  <a:srgbClr val="FFFF00"/>
                </a:solidFill>
              </a:rPr>
              <a:t>suffering</a:t>
            </a:r>
          </a:p>
          <a:p>
            <a:endParaRPr lang="en-US" sz="100" dirty="0"/>
          </a:p>
          <a:p>
            <a:endParaRPr lang="en-US" sz="100" dirty="0"/>
          </a:p>
          <a:p>
            <a:endParaRPr lang="en-US" sz="2800" dirty="0"/>
          </a:p>
          <a:p>
            <a:endParaRPr lang="en-US" sz="100" dirty="0"/>
          </a:p>
          <a:p>
            <a:endParaRPr lang="en-US" sz="600" dirty="0"/>
          </a:p>
          <a:p>
            <a:r>
              <a:rPr lang="en-US" sz="3200" dirty="0"/>
              <a:t>Accumulate good karma through </a:t>
            </a:r>
            <a:r>
              <a:rPr lang="en-US" sz="3200" b="1" dirty="0" err="1">
                <a:solidFill>
                  <a:srgbClr val="FFFF00"/>
                </a:solidFill>
              </a:rPr>
              <a:t>ethi-cal</a:t>
            </a:r>
            <a:r>
              <a:rPr lang="en-US" sz="3200" b="1" dirty="0">
                <a:solidFill>
                  <a:srgbClr val="FFFF00"/>
                </a:solidFill>
              </a:rPr>
              <a:t> living</a:t>
            </a:r>
            <a:endParaRPr lang="es-ES_tradnl" sz="3200" b="1" dirty="0"/>
          </a:p>
        </p:txBody>
      </p:sp>
      <p:sp>
        <p:nvSpPr>
          <p:cNvPr id="14" name="TextBox 13">
            <a:extLst>
              <a:ext uri="{FF2B5EF4-FFF2-40B4-BE49-F238E27FC236}">
                <a16:creationId xmlns:a16="http://schemas.microsoft.com/office/drawing/2014/main" id="{CFBA2621-33F1-2AE5-3E7E-1D9705BD60DC}"/>
              </a:ext>
            </a:extLst>
          </p:cNvPr>
          <p:cNvSpPr txBox="1"/>
          <p:nvPr/>
        </p:nvSpPr>
        <p:spPr>
          <a:xfrm>
            <a:off x="2372141" y="5149487"/>
            <a:ext cx="4876800" cy="1508105"/>
          </a:xfrm>
          <a:prstGeom prst="rect">
            <a:avLst/>
          </a:prstGeom>
          <a:noFill/>
        </p:spPr>
        <p:txBody>
          <a:bodyPr wrap="square" rtlCol="0">
            <a:spAutoFit/>
          </a:bodyPr>
          <a:lstStyle/>
          <a:p>
            <a:r>
              <a:rPr lang="en-US" sz="3600" dirty="0"/>
              <a:t>Either </a:t>
            </a:r>
            <a:r>
              <a:rPr lang="en-US" sz="3600" b="1" dirty="0">
                <a:solidFill>
                  <a:srgbClr val="FFFF00"/>
                </a:solidFill>
              </a:rPr>
              <a:t>heaven</a:t>
            </a:r>
            <a:r>
              <a:rPr lang="en-US" sz="3600" b="1" dirty="0"/>
              <a:t> or hell</a:t>
            </a:r>
          </a:p>
          <a:p>
            <a:endParaRPr lang="en-US" sz="2000" b="1" dirty="0"/>
          </a:p>
          <a:p>
            <a:r>
              <a:rPr lang="en-US" sz="3600" dirty="0"/>
              <a:t>Either </a:t>
            </a:r>
            <a:r>
              <a:rPr lang="en-US" sz="3600" b="1" dirty="0">
                <a:solidFill>
                  <a:srgbClr val="FFFF00"/>
                </a:solidFill>
              </a:rPr>
              <a:t>heaven</a:t>
            </a:r>
            <a:r>
              <a:rPr lang="en-US" sz="3600" dirty="0"/>
              <a:t> or </a:t>
            </a:r>
            <a:r>
              <a:rPr lang="en-US" sz="3600" b="1" dirty="0"/>
              <a:t>hell</a:t>
            </a:r>
            <a:endParaRPr lang="es-ES_tradnl" sz="3600" b="1" dirty="0"/>
          </a:p>
        </p:txBody>
      </p:sp>
      <p:sp>
        <p:nvSpPr>
          <p:cNvPr id="17" name="TextBox 16">
            <a:extLst>
              <a:ext uri="{FF2B5EF4-FFF2-40B4-BE49-F238E27FC236}">
                <a16:creationId xmlns:a16="http://schemas.microsoft.com/office/drawing/2014/main" id="{86DD2371-2651-61EF-6DDC-03E2F2BDCAAC}"/>
              </a:ext>
            </a:extLst>
          </p:cNvPr>
          <p:cNvSpPr txBox="1"/>
          <p:nvPr/>
        </p:nvSpPr>
        <p:spPr>
          <a:xfrm>
            <a:off x="9372600" y="5022831"/>
            <a:ext cx="2133600" cy="1738938"/>
          </a:xfrm>
          <a:prstGeom prst="rect">
            <a:avLst/>
          </a:prstGeom>
          <a:noFill/>
        </p:spPr>
        <p:txBody>
          <a:bodyPr wrap="square" rtlCol="0">
            <a:spAutoFit/>
          </a:bodyPr>
          <a:lstStyle/>
          <a:p>
            <a:pPr algn="ctr"/>
            <a:endParaRPr lang="en-US" sz="100" dirty="0"/>
          </a:p>
          <a:p>
            <a:pPr algn="ctr"/>
            <a:endParaRPr lang="en-US" sz="100" dirty="0"/>
          </a:p>
          <a:p>
            <a:pPr algn="ctr"/>
            <a:endParaRPr lang="en-US" sz="100" dirty="0"/>
          </a:p>
          <a:p>
            <a:pPr algn="ctr"/>
            <a:endParaRPr lang="en-US" sz="100" dirty="0"/>
          </a:p>
          <a:p>
            <a:pPr algn="ctr"/>
            <a:endParaRPr lang="en-US" sz="100" dirty="0"/>
          </a:p>
          <a:p>
            <a:pPr algn="ctr"/>
            <a:endParaRPr lang="en-US" sz="100" dirty="0"/>
          </a:p>
          <a:p>
            <a:pPr algn="ctr"/>
            <a:endParaRPr lang="en-US" sz="100" dirty="0"/>
          </a:p>
          <a:p>
            <a:r>
              <a:rPr lang="en-US" sz="3600" b="1" dirty="0"/>
              <a:t>By </a:t>
            </a:r>
            <a:r>
              <a:rPr lang="en-US" sz="3600" b="1" dirty="0">
                <a:solidFill>
                  <a:srgbClr val="FFFF00"/>
                </a:solidFill>
              </a:rPr>
              <a:t>works</a:t>
            </a:r>
          </a:p>
          <a:p>
            <a:endParaRPr lang="en-US" sz="2400" b="1" dirty="0"/>
          </a:p>
          <a:p>
            <a:r>
              <a:rPr lang="en-US" sz="3600" b="1" dirty="0"/>
              <a:t>By </a:t>
            </a:r>
            <a:r>
              <a:rPr lang="en-US" sz="3600" b="1" dirty="0">
                <a:solidFill>
                  <a:srgbClr val="FFFF00"/>
                </a:solidFill>
              </a:rPr>
              <a:t>faith</a:t>
            </a:r>
            <a:endParaRPr lang="es-ES_tradnl" sz="3600" b="1" dirty="0">
              <a:solidFill>
                <a:srgbClr val="FFFF00"/>
              </a:solidFill>
            </a:endParaRPr>
          </a:p>
        </p:txBody>
      </p:sp>
      <p:sp>
        <p:nvSpPr>
          <p:cNvPr id="18" name="Rectangle 17">
            <a:extLst>
              <a:ext uri="{FF2B5EF4-FFF2-40B4-BE49-F238E27FC236}">
                <a16:creationId xmlns:a16="http://schemas.microsoft.com/office/drawing/2014/main" id="{782929A4-AA2E-88C0-AF41-6FD6095663D4}"/>
              </a:ext>
            </a:extLst>
          </p:cNvPr>
          <p:cNvSpPr/>
          <p:nvPr/>
        </p:nvSpPr>
        <p:spPr bwMode="auto">
          <a:xfrm>
            <a:off x="201168" y="118871"/>
            <a:ext cx="11850624" cy="4919472"/>
          </a:xfrm>
          <a:prstGeom prst="rect">
            <a:avLst/>
          </a:prstGeom>
          <a:solidFill>
            <a:srgbClr val="0D0D0D"/>
          </a:solidFill>
          <a:ln w="76200">
            <a:noFill/>
            <a:miter lim="800000"/>
            <a:headEnd/>
            <a:tailEnd/>
          </a:ln>
          <a:effectLst/>
        </p:spPr>
        <p:txBody>
          <a:bodyPr wrap="none" rtlCol="0" anchor="ctr"/>
          <a:lstStyle/>
          <a:p>
            <a:pPr algn="ctr"/>
            <a:endParaRPr lang="es-ES_tradnl" sz="3200" b="1" i="1" dirty="0">
              <a:solidFill>
                <a:srgbClr val="FFFF00"/>
              </a:solidFill>
              <a:effectLst>
                <a:outerShdw blurRad="38100" dist="38100" dir="2700000" algn="tl">
                  <a:srgbClr val="000000"/>
                </a:outerShdw>
              </a:effectLst>
              <a:latin typeface="Snap ITC" pitchFamily="82" charset="0"/>
            </a:endParaRPr>
          </a:p>
        </p:txBody>
      </p:sp>
      <p:pic>
        <p:nvPicPr>
          <p:cNvPr id="23" name="Picture 8" descr="Ramadan Celebration">
            <a:extLst>
              <a:ext uri="{FF2B5EF4-FFF2-40B4-BE49-F238E27FC236}">
                <a16:creationId xmlns:a16="http://schemas.microsoft.com/office/drawing/2014/main" id="{484A8C6A-0C9C-47D3-C0CB-A2F5F62495B3}"/>
              </a:ext>
            </a:extLst>
          </p:cNvPr>
          <p:cNvPicPr>
            <a:picLocks noChangeAspect="1" noChangeArrowheads="1"/>
          </p:cNvPicPr>
          <p:nvPr/>
        </p:nvPicPr>
        <p:blipFill>
          <a:blip r:embed="rId9" cstate="print"/>
          <a:srcRect/>
          <a:stretch>
            <a:fillRect/>
          </a:stretch>
        </p:blipFill>
        <p:spPr bwMode="auto">
          <a:xfrm>
            <a:off x="7269480" y="1756360"/>
            <a:ext cx="4763334" cy="3243121"/>
          </a:xfrm>
          <a:prstGeom prst="rect">
            <a:avLst/>
          </a:prstGeom>
          <a:noFill/>
        </p:spPr>
      </p:pic>
      <p:pic>
        <p:nvPicPr>
          <p:cNvPr id="21" name="Picture 11" descr="Muslim-man-4">
            <a:hlinkClick r:id="rId10"/>
            <a:extLst>
              <a:ext uri="{FF2B5EF4-FFF2-40B4-BE49-F238E27FC236}">
                <a16:creationId xmlns:a16="http://schemas.microsoft.com/office/drawing/2014/main" id="{49AC253E-E9C1-7ED5-9EBE-25641498431A}"/>
              </a:ext>
            </a:extLst>
          </p:cNvPr>
          <p:cNvPicPr>
            <a:picLocks noChangeAspect="1" noChangeArrowheads="1"/>
          </p:cNvPicPr>
          <p:nvPr/>
        </p:nvPicPr>
        <p:blipFill>
          <a:blip r:embed="rId11" cstate="print"/>
          <a:srcRect l="8959"/>
          <a:stretch>
            <a:fillRect/>
          </a:stretch>
        </p:blipFill>
        <p:spPr bwMode="auto">
          <a:xfrm>
            <a:off x="7265361" y="109728"/>
            <a:ext cx="2497435" cy="1676400"/>
          </a:xfrm>
          <a:prstGeom prst="rect">
            <a:avLst/>
          </a:prstGeom>
          <a:noFill/>
        </p:spPr>
      </p:pic>
      <p:pic>
        <p:nvPicPr>
          <p:cNvPr id="102402" name="Picture 2" descr="http://bp3.blogger.com/_X3F1KFsh4js/R582jlKsR1I/AAAAAAAAALs/RJq8bofhqlE/s400/607-21951~Saving-Grace-Posters.jpg">
            <a:extLst>
              <a:ext uri="{FF2B5EF4-FFF2-40B4-BE49-F238E27FC236}">
                <a16:creationId xmlns:a16="http://schemas.microsoft.com/office/drawing/2014/main" id="{3152B7E5-3BEE-0FD3-BF53-45E0C166C94F}"/>
              </a:ext>
            </a:extLst>
          </p:cNvPr>
          <p:cNvPicPr preferRelativeResize="0">
            <a:picLocks noChangeArrowheads="1"/>
          </p:cNvPicPr>
          <p:nvPr/>
        </p:nvPicPr>
        <p:blipFill>
          <a:blip r:embed="rId12" cstate="print"/>
          <a:srcRect l="12159" t="9821" r="16150" b="10256"/>
          <a:stretch>
            <a:fillRect/>
          </a:stretch>
        </p:blipFill>
        <p:spPr bwMode="auto">
          <a:xfrm>
            <a:off x="182879" y="118871"/>
            <a:ext cx="4288536" cy="4910328"/>
          </a:xfrm>
          <a:prstGeom prst="rect">
            <a:avLst/>
          </a:prstGeom>
          <a:noFill/>
          <a:ln w="76200">
            <a:noFill/>
          </a:ln>
        </p:spPr>
      </p:pic>
      <p:pic>
        <p:nvPicPr>
          <p:cNvPr id="102403" name="Picture 3" descr="C:\Users\cryun2\Documents\Imagenes 1\Hinduismo\Hindu Untouchables.tif">
            <a:extLst>
              <a:ext uri="{FF2B5EF4-FFF2-40B4-BE49-F238E27FC236}">
                <a16:creationId xmlns:a16="http://schemas.microsoft.com/office/drawing/2014/main" id="{DC3A7024-894E-83C7-2D93-DBF740D38CF4}"/>
              </a:ext>
            </a:extLst>
          </p:cNvPr>
          <p:cNvPicPr preferRelativeResize="0">
            <a:picLocks noChangeArrowheads="1"/>
          </p:cNvPicPr>
          <p:nvPr/>
        </p:nvPicPr>
        <p:blipFill>
          <a:blip r:embed="rId13" cstate="print"/>
          <a:srcRect/>
          <a:stretch>
            <a:fillRect/>
          </a:stretch>
        </p:blipFill>
        <p:spPr bwMode="auto">
          <a:xfrm>
            <a:off x="2441448" y="2825496"/>
            <a:ext cx="4954036" cy="3883696"/>
          </a:xfrm>
          <a:prstGeom prst="rect">
            <a:avLst/>
          </a:prstGeom>
          <a:noFill/>
        </p:spPr>
      </p:pic>
      <p:sp>
        <p:nvSpPr>
          <p:cNvPr id="40" name="Rectangle 39">
            <a:extLst>
              <a:ext uri="{FF2B5EF4-FFF2-40B4-BE49-F238E27FC236}">
                <a16:creationId xmlns:a16="http://schemas.microsoft.com/office/drawing/2014/main" id="{1EEF68D3-FAC0-9ABA-FDD5-D1E0CB903084}"/>
              </a:ext>
            </a:extLst>
          </p:cNvPr>
          <p:cNvSpPr/>
          <p:nvPr/>
        </p:nvSpPr>
        <p:spPr>
          <a:xfrm>
            <a:off x="10837877" y="7814308"/>
            <a:ext cx="5791200" cy="2462213"/>
          </a:xfrm>
          <a:prstGeom prst="rect">
            <a:avLst/>
          </a:prstGeom>
          <a:noFill/>
        </p:spPr>
        <p:txBody>
          <a:bodyPr wrap="square" lIns="91440" tIns="45720" rIns="91440" bIns="45720">
            <a:spAutoFit/>
          </a:bodyPr>
          <a:lstStyle/>
          <a:p>
            <a:pPr algn="ctr"/>
            <a:r>
              <a:rPr lang="en-US" sz="5000" b="1" spc="50" dirty="0">
                <a:ln w="12700" cmpd="sng">
                  <a:solidFill>
                    <a:schemeClr val="accent6">
                      <a:satMod val="120000"/>
                      <a:shade val="80000"/>
                    </a:schemeClr>
                  </a:solidFill>
                  <a:prstDash val="solid"/>
                </a:ln>
                <a:solidFill>
                  <a:schemeClr val="bg1"/>
                </a:solidFill>
                <a:effectLst>
                  <a:glow rad="53100">
                    <a:schemeClr val="accent6">
                      <a:satMod val="180000"/>
                      <a:alpha val="30000"/>
                    </a:schemeClr>
                  </a:glow>
                </a:effectLst>
              </a:rPr>
              <a:t>Your move: </a:t>
            </a:r>
          </a:p>
          <a:p>
            <a:pPr algn="ctr"/>
            <a:r>
              <a:rPr lang="en-US" sz="5000" b="1" spc="50" dirty="0">
                <a:ln w="12700" cmpd="sng">
                  <a:solidFill>
                    <a:schemeClr val="accent6">
                      <a:satMod val="120000"/>
                      <a:shade val="80000"/>
                    </a:schemeClr>
                  </a:solidFill>
                  <a:prstDash val="solid"/>
                </a:ln>
                <a:solidFill>
                  <a:schemeClr val="bg1"/>
                </a:solidFill>
                <a:effectLst>
                  <a:glow rad="53100">
                    <a:schemeClr val="accent6">
                      <a:satMod val="180000"/>
                      <a:alpha val="30000"/>
                    </a:schemeClr>
                  </a:glow>
                </a:effectLst>
              </a:rPr>
              <a:t>N/A: </a:t>
            </a:r>
            <a:r>
              <a:rPr lang="en-US" sz="5000" b="1" spc="50" dirty="0">
                <a:ln w="12700" cmpd="sng">
                  <a:solidFill>
                    <a:schemeClr val="accent6">
                      <a:satMod val="120000"/>
                      <a:shade val="80000"/>
                    </a:schemeClr>
                  </a:solidFill>
                  <a:prstDash val="solid"/>
                </a:ln>
                <a:solidFill>
                  <a:srgbClr val="0070C0"/>
                </a:solidFill>
                <a:effectLst>
                  <a:glow rad="53100">
                    <a:schemeClr val="accent6">
                      <a:satMod val="180000"/>
                      <a:alpha val="30000"/>
                    </a:schemeClr>
                  </a:glow>
                </a:effectLst>
              </a:rPr>
              <a:t>“both/and”</a:t>
            </a:r>
          </a:p>
          <a:p>
            <a:pPr algn="ctr"/>
            <a:r>
              <a:rPr lang="en-US" sz="5000" b="1" spc="50" dirty="0">
                <a:ln w="12700" cmpd="sng">
                  <a:solidFill>
                    <a:schemeClr val="accent6">
                      <a:satMod val="120000"/>
                      <a:shade val="80000"/>
                    </a:schemeClr>
                  </a:solidFill>
                  <a:prstDash val="solid"/>
                </a:ln>
                <a:solidFill>
                  <a:schemeClr val="bg1"/>
                </a:solidFill>
                <a:effectLst>
                  <a:glow rad="53100">
                    <a:schemeClr val="accent6">
                      <a:satMod val="180000"/>
                      <a:alpha val="30000"/>
                    </a:schemeClr>
                  </a:glow>
                </a:effectLst>
              </a:rPr>
              <a:t>Only: “</a:t>
            </a:r>
            <a:r>
              <a:rPr lang="en-US" sz="5000" b="1" spc="50" dirty="0">
                <a:ln w="12700" cmpd="sng">
                  <a:solidFill>
                    <a:schemeClr val="tx1"/>
                  </a:solidFill>
                  <a:prstDash val="solid"/>
                </a:ln>
                <a:solidFill>
                  <a:schemeClr val="bg1"/>
                </a:solidFill>
                <a:effectLst>
                  <a:glow rad="53100">
                    <a:schemeClr val="accent6">
                      <a:satMod val="180000"/>
                      <a:alpha val="30000"/>
                    </a:schemeClr>
                  </a:glow>
                </a:effectLst>
              </a:rPr>
              <a:t>either</a:t>
            </a:r>
            <a:r>
              <a:rPr lang="en-US" sz="5000" b="1" spc="50" dirty="0">
                <a:ln w="12700" cmpd="sng">
                  <a:solidFill>
                    <a:schemeClr val="accent6">
                      <a:satMod val="120000"/>
                      <a:shade val="80000"/>
                    </a:schemeClr>
                  </a:solidFill>
                  <a:prstDash val="solid"/>
                </a:ln>
                <a:solidFill>
                  <a:srgbClr val="0070C0"/>
                </a:solidFill>
                <a:effectLst>
                  <a:glow rad="53100">
                    <a:schemeClr val="accent6">
                      <a:satMod val="180000"/>
                      <a:alpha val="30000"/>
                    </a:schemeClr>
                  </a:glow>
                </a:effectLst>
              </a:rPr>
              <a:t>/</a:t>
            </a:r>
            <a:r>
              <a:rPr lang="en-US" sz="5000" b="1" spc="50" dirty="0">
                <a:ln w="12700" cmpd="sng">
                  <a:solidFill>
                    <a:schemeClr val="bg1"/>
                  </a:solidFill>
                  <a:prstDash val="solid"/>
                </a:ln>
                <a:effectLst>
                  <a:glow rad="53100">
                    <a:schemeClr val="accent6">
                      <a:satMod val="180000"/>
                      <a:alpha val="30000"/>
                    </a:schemeClr>
                  </a:glow>
                </a:effectLst>
              </a:rPr>
              <a:t>or</a:t>
            </a:r>
            <a:r>
              <a:rPr lang="en-US" sz="5400" b="1" spc="50" dirty="0">
                <a:ln w="12700" cmpd="sng">
                  <a:solidFill>
                    <a:schemeClr val="bg1"/>
                  </a:solidFill>
                  <a:prstDash val="solid"/>
                </a:ln>
                <a:effectLst>
                  <a:glow rad="53100">
                    <a:schemeClr val="accent6">
                      <a:satMod val="180000"/>
                      <a:alpha val="30000"/>
                    </a:schemeClr>
                  </a:glow>
                </a:effectLst>
              </a:rPr>
              <a:t>”</a:t>
            </a:r>
            <a:r>
              <a:rPr lang="en-US" sz="5400" b="1" spc="50" dirty="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  </a:t>
            </a:r>
          </a:p>
        </p:txBody>
      </p:sp>
      <p:pic>
        <p:nvPicPr>
          <p:cNvPr id="2" name="Picture 5" descr="Muslim praying2">
            <a:extLst>
              <a:ext uri="{FF2B5EF4-FFF2-40B4-BE49-F238E27FC236}">
                <a16:creationId xmlns:a16="http://schemas.microsoft.com/office/drawing/2014/main" id="{5753311C-18DC-D5EC-201C-F4445079A65B}"/>
              </a:ext>
            </a:extLst>
          </p:cNvPr>
          <p:cNvPicPr>
            <a:picLocks noChangeAspect="1" noChangeArrowheads="1"/>
          </p:cNvPicPr>
          <p:nvPr/>
        </p:nvPicPr>
        <p:blipFill>
          <a:blip r:embed="rId14" cstate="print"/>
          <a:srcRect/>
          <a:stretch>
            <a:fillRect/>
          </a:stretch>
        </p:blipFill>
        <p:spPr bwMode="auto">
          <a:xfrm>
            <a:off x="9615226" y="109727"/>
            <a:ext cx="2430427" cy="1685061"/>
          </a:xfrm>
          <a:prstGeom prst="rect">
            <a:avLst/>
          </a:prstGeom>
          <a:noFill/>
        </p:spPr>
      </p:pic>
      <p:sp>
        <p:nvSpPr>
          <p:cNvPr id="3" name="TextBox 2">
            <a:extLst>
              <a:ext uri="{FF2B5EF4-FFF2-40B4-BE49-F238E27FC236}">
                <a16:creationId xmlns:a16="http://schemas.microsoft.com/office/drawing/2014/main" id="{7DA26229-0022-5D26-8C55-41624C5D670D}"/>
              </a:ext>
            </a:extLst>
          </p:cNvPr>
          <p:cNvSpPr txBox="1"/>
          <p:nvPr/>
        </p:nvSpPr>
        <p:spPr>
          <a:xfrm>
            <a:off x="4673593" y="302871"/>
            <a:ext cx="2497434" cy="4524315"/>
          </a:xfrm>
          <a:prstGeom prst="rect">
            <a:avLst/>
          </a:prstGeom>
          <a:noFill/>
        </p:spPr>
        <p:txBody>
          <a:bodyPr wrap="square" rtlCol="0">
            <a:spAutoFit/>
          </a:bodyPr>
          <a:lstStyle/>
          <a:p>
            <a:r>
              <a:rPr lang="en-US" sz="3600" b="1" dirty="0"/>
              <a:t>Decla-ration</a:t>
            </a:r>
            <a:r>
              <a:rPr lang="en-US" sz="3600" i="1" dirty="0"/>
              <a:t>:</a:t>
            </a:r>
          </a:p>
          <a:p>
            <a:r>
              <a:rPr lang="en-US" sz="3600" i="1" dirty="0"/>
              <a:t>“There is  no God, but Allah and Mohamed is his prophet</a:t>
            </a:r>
            <a:r>
              <a:rPr lang="en-US" sz="3600" dirty="0"/>
              <a:t>.”</a:t>
            </a:r>
            <a:endParaRPr lang="es-ES_tradnl" sz="3600" dirty="0"/>
          </a:p>
        </p:txBody>
      </p:sp>
      <p:pic>
        <p:nvPicPr>
          <p:cNvPr id="4" name="Picture 6" descr="Pay Money">
            <a:extLst>
              <a:ext uri="{FF2B5EF4-FFF2-40B4-BE49-F238E27FC236}">
                <a16:creationId xmlns:a16="http://schemas.microsoft.com/office/drawing/2014/main" id="{CF3ABE33-F555-BCE8-FEE8-55C8DE2A7007}"/>
              </a:ext>
            </a:extLst>
          </p:cNvPr>
          <p:cNvPicPr preferRelativeResize="0">
            <a:picLocks noChangeArrowheads="1"/>
          </p:cNvPicPr>
          <p:nvPr/>
        </p:nvPicPr>
        <p:blipFill>
          <a:blip r:embed="rId15" cstate="print"/>
          <a:srcRect/>
          <a:stretch>
            <a:fillRect/>
          </a:stretch>
        </p:blipFill>
        <p:spPr bwMode="auto">
          <a:xfrm>
            <a:off x="7274158" y="3218500"/>
            <a:ext cx="2916936" cy="1767840"/>
          </a:xfrm>
          <a:prstGeom prst="rect">
            <a:avLst/>
          </a:prstGeom>
          <a:noFill/>
        </p:spPr>
      </p:pic>
      <p:sp>
        <p:nvSpPr>
          <p:cNvPr id="5" name="TextBox 4">
            <a:extLst>
              <a:ext uri="{FF2B5EF4-FFF2-40B4-BE49-F238E27FC236}">
                <a16:creationId xmlns:a16="http://schemas.microsoft.com/office/drawing/2014/main" id="{D92B6D70-3B9D-C1A6-5EED-6E3C1604D2A4}"/>
              </a:ext>
            </a:extLst>
          </p:cNvPr>
          <p:cNvSpPr txBox="1"/>
          <p:nvPr/>
        </p:nvSpPr>
        <p:spPr>
          <a:xfrm>
            <a:off x="7249661" y="55894"/>
            <a:ext cx="4791456" cy="2308324"/>
          </a:xfrm>
          <a:prstGeom prst="rect">
            <a:avLst/>
          </a:prstGeom>
          <a:noFill/>
        </p:spPr>
        <p:txBody>
          <a:bodyPr wrap="square" rtlCol="0">
            <a:spAutoFit/>
          </a:bodyPr>
          <a:lstStyle/>
          <a:p>
            <a:r>
              <a:rPr lang="en-US" sz="3200" b="1" dirty="0">
                <a:solidFill>
                  <a:schemeClr val="bg1"/>
                </a:solidFill>
              </a:rPr>
              <a:t>Daily                      Fasting</a:t>
            </a:r>
          </a:p>
          <a:p>
            <a:r>
              <a:rPr lang="en-US" sz="3200" b="1" dirty="0">
                <a:solidFill>
                  <a:schemeClr val="bg1"/>
                </a:solidFill>
              </a:rPr>
              <a:t>Prayers</a:t>
            </a:r>
          </a:p>
          <a:p>
            <a:endParaRPr lang="en-US" sz="3200" b="1" dirty="0">
              <a:solidFill>
                <a:schemeClr val="bg1"/>
              </a:solidFill>
            </a:endParaRPr>
          </a:p>
          <a:p>
            <a:endParaRPr lang="en-US" sz="1600" b="1" dirty="0">
              <a:solidFill>
                <a:schemeClr val="bg1"/>
              </a:solidFill>
            </a:endParaRPr>
          </a:p>
          <a:p>
            <a:r>
              <a:rPr lang="en-US" sz="3200" b="1" dirty="0">
                <a:effectLst>
                  <a:outerShdw blurRad="38100" dist="38100" dir="2700000" algn="tl">
                    <a:srgbClr val="000000">
                      <a:alpha val="43137"/>
                    </a:srgbClr>
                  </a:outerShdw>
                </a:effectLst>
              </a:rPr>
              <a:t>Pilgrimage to Mecca</a:t>
            </a:r>
            <a:endParaRPr lang="es-ES_tradnl" sz="3200" b="1" dirty="0">
              <a:effectLst>
                <a:outerShdw blurRad="38100" dist="38100" dir="2700000" algn="tl">
                  <a:srgbClr val="000000">
                    <a:alpha val="43137"/>
                  </a:srgbClr>
                </a:outerShdw>
              </a:effectLst>
            </a:endParaRPr>
          </a:p>
        </p:txBody>
      </p:sp>
      <p:sp>
        <p:nvSpPr>
          <p:cNvPr id="6" name="TextBox 5">
            <a:extLst>
              <a:ext uri="{FF2B5EF4-FFF2-40B4-BE49-F238E27FC236}">
                <a16:creationId xmlns:a16="http://schemas.microsoft.com/office/drawing/2014/main" id="{0670CEDC-620D-57AD-84D3-9E35F31E6441}"/>
              </a:ext>
            </a:extLst>
          </p:cNvPr>
          <p:cNvSpPr txBox="1"/>
          <p:nvPr/>
        </p:nvSpPr>
        <p:spPr>
          <a:xfrm>
            <a:off x="7287768" y="3264698"/>
            <a:ext cx="2057400" cy="1077218"/>
          </a:xfrm>
          <a:prstGeom prst="rect">
            <a:avLst/>
          </a:prstGeom>
          <a:noFill/>
        </p:spPr>
        <p:txBody>
          <a:bodyPr wrap="square" rtlCol="0">
            <a:spAutoFit/>
          </a:bodyPr>
          <a:lstStyle/>
          <a:p>
            <a:r>
              <a:rPr lang="en-US" sz="3200" b="1" dirty="0">
                <a:effectLst>
                  <a:outerShdw blurRad="38100" dist="38100" dir="2700000" algn="tl">
                    <a:srgbClr val="000000">
                      <a:alpha val="43137"/>
                    </a:srgbClr>
                  </a:outerShdw>
                </a:effectLst>
              </a:rPr>
              <a:t>Zakat (alms)</a:t>
            </a:r>
            <a:endParaRPr lang="es-ES_tradnl" sz="3200" b="1" dirty="0">
              <a:effectLst>
                <a:outerShdw blurRad="38100" dist="38100" dir="2700000" algn="tl">
                  <a:srgbClr val="000000">
                    <a:alpha val="43137"/>
                  </a:srgbClr>
                </a:outerShdw>
              </a:effectLst>
            </a:endParaRPr>
          </a:p>
        </p:txBody>
      </p:sp>
      <p:sp>
        <p:nvSpPr>
          <p:cNvPr id="7" name="Rectangle 6">
            <a:extLst>
              <a:ext uri="{FF2B5EF4-FFF2-40B4-BE49-F238E27FC236}">
                <a16:creationId xmlns:a16="http://schemas.microsoft.com/office/drawing/2014/main" id="{B53CE5D7-5293-D640-8D91-A55C0E2C6D17}"/>
              </a:ext>
            </a:extLst>
          </p:cNvPr>
          <p:cNvSpPr/>
          <p:nvPr/>
        </p:nvSpPr>
        <p:spPr>
          <a:xfrm>
            <a:off x="5275277" y="9986127"/>
            <a:ext cx="5410200" cy="1815882"/>
          </a:xfrm>
          <a:prstGeom prst="rect">
            <a:avLst/>
          </a:prstGeom>
          <a:noFill/>
        </p:spPr>
        <p:txBody>
          <a:bodyPr wrap="square" lIns="91440" tIns="45720" rIns="91440" bIns="45720">
            <a:spAutoFit/>
          </a:bodyPr>
          <a:lstStyle/>
          <a:p>
            <a:pPr algn="r"/>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t>Fasting during</a:t>
            </a:r>
          </a:p>
          <a:p>
            <a:pPr algn="r"/>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t> the Ramadan</a:t>
            </a:r>
          </a:p>
          <a:p>
            <a:pPr algn="ctr"/>
            <a:endPar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lgn="ctr"/>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t>Jihad         Pilgrimage to Mecca</a:t>
            </a:r>
          </a:p>
        </p:txBody>
      </p:sp>
      <p:sp>
        <p:nvSpPr>
          <p:cNvPr id="28" name="Rectangle 27">
            <a:extLst>
              <a:ext uri="{FF2B5EF4-FFF2-40B4-BE49-F238E27FC236}">
                <a16:creationId xmlns:a16="http://schemas.microsoft.com/office/drawing/2014/main" id="{F17CAD80-940C-7B25-F502-9AF9F04DE0A2}"/>
              </a:ext>
            </a:extLst>
          </p:cNvPr>
          <p:cNvSpPr/>
          <p:nvPr/>
        </p:nvSpPr>
        <p:spPr>
          <a:xfrm>
            <a:off x="7406640" y="2807208"/>
            <a:ext cx="2185973" cy="2308324"/>
          </a:xfrm>
          <a:prstGeom prst="rect">
            <a:avLst/>
          </a:prstGeom>
          <a:noFill/>
        </p:spPr>
        <p:txBody>
          <a:bodyPr wrap="square" lIns="91440" tIns="45720" rIns="91440" bIns="45720">
            <a:spAutoFit/>
          </a:bodyPr>
          <a:lstStyle/>
          <a:p>
            <a:r>
              <a:rPr lang="en-US" sz="3600" dirty="0">
                <a:ln w="0"/>
              </a:rPr>
              <a:t>Don’t help me; </a:t>
            </a:r>
          </a:p>
          <a:p>
            <a:r>
              <a:rPr lang="en-US" sz="3600" dirty="0">
                <a:ln w="0"/>
              </a:rPr>
              <a:t>I need to suffer.</a:t>
            </a:r>
            <a:endParaRPr lang="en-US" sz="5400" dirty="0">
              <a:ln w="0"/>
              <a:effectLst>
                <a:outerShdw blurRad="38100" dist="19050" dir="2700000" algn="tl" rotWithShape="0">
                  <a:schemeClr val="dk1">
                    <a:alpha val="40000"/>
                  </a:schemeClr>
                </a:outerShdw>
              </a:effectLst>
            </a:endParaRPr>
          </a:p>
        </p:txBody>
      </p:sp>
      <p:sp>
        <p:nvSpPr>
          <p:cNvPr id="29" name="Rectangle 28">
            <a:extLst>
              <a:ext uri="{FF2B5EF4-FFF2-40B4-BE49-F238E27FC236}">
                <a16:creationId xmlns:a16="http://schemas.microsoft.com/office/drawing/2014/main" id="{E51239DF-2C8D-8BAB-E5DC-8774AC3964F8}"/>
              </a:ext>
            </a:extLst>
          </p:cNvPr>
          <p:cNvSpPr/>
          <p:nvPr/>
        </p:nvSpPr>
        <p:spPr>
          <a:xfrm>
            <a:off x="2423160" y="2825496"/>
            <a:ext cx="6919050" cy="21945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12000"/>
              </a:lnSpc>
            </a:pPr>
            <a:endParaRPr lang="en-US" sz="3200" dirty="0">
              <a:solidFill>
                <a:srgbClr val="FFFF00"/>
              </a:solidFill>
              <a:ea typeface="ADLaM Display" panose="02010000000000000000" pitchFamily="2" charset="0"/>
              <a:cs typeface="ADLaM Display" panose="02010000000000000000" pitchFamily="2" charset="0"/>
            </a:endParaRPr>
          </a:p>
          <a:p>
            <a:pPr marL="457200" indent="-457200">
              <a:lnSpc>
                <a:spcPct val="112000"/>
              </a:lnSpc>
              <a:buFont typeface="Arial" panose="020B0604020202020204" pitchFamily="34" charset="0"/>
              <a:buChar char="•"/>
            </a:pPr>
            <a:r>
              <a:rPr lang="en-US" sz="3200" dirty="0">
                <a:solidFill>
                  <a:srgbClr val="FFFF00"/>
                </a:solidFill>
                <a:ea typeface="ADLaM Display" panose="02010000000000000000" pitchFamily="2" charset="0"/>
                <a:cs typeface="ADLaM Display" panose="02010000000000000000" pitchFamily="2" charset="0"/>
              </a:rPr>
              <a:t>NO KILLING 		</a:t>
            </a:r>
          </a:p>
          <a:p>
            <a:pPr marL="457200" indent="-457200">
              <a:lnSpc>
                <a:spcPct val="112000"/>
              </a:lnSpc>
              <a:buFont typeface="Arial" panose="020B0604020202020204" pitchFamily="34" charset="0"/>
              <a:buChar char="•"/>
            </a:pPr>
            <a:r>
              <a:rPr lang="en-US" sz="3200" dirty="0">
                <a:solidFill>
                  <a:srgbClr val="FFFF00"/>
                </a:solidFill>
                <a:ea typeface="ADLaM Display" panose="02010000000000000000" pitchFamily="2" charset="0"/>
                <a:cs typeface="ADLaM Display" panose="02010000000000000000" pitchFamily="2" charset="0"/>
              </a:rPr>
              <a:t>NO STEALING</a:t>
            </a:r>
          </a:p>
          <a:p>
            <a:pPr marL="457200" indent="-457200">
              <a:lnSpc>
                <a:spcPct val="112000"/>
              </a:lnSpc>
              <a:buFont typeface="Arial" panose="020B0604020202020204" pitchFamily="34" charset="0"/>
              <a:buChar char="•"/>
            </a:pPr>
            <a:r>
              <a:rPr lang="en-US" sz="3200" dirty="0">
                <a:solidFill>
                  <a:srgbClr val="FFFF00"/>
                </a:solidFill>
                <a:ea typeface="ADLaM Display" panose="02010000000000000000" pitchFamily="2" charset="0"/>
                <a:cs typeface="ADLaM Display" panose="02010000000000000000" pitchFamily="2" charset="0"/>
              </a:rPr>
              <a:t>NO SEXUAL MISCONDUCT</a:t>
            </a:r>
          </a:p>
          <a:p>
            <a:pPr marL="457200" indent="-457200">
              <a:lnSpc>
                <a:spcPct val="112000"/>
              </a:lnSpc>
              <a:buFont typeface="Arial" panose="020B0604020202020204" pitchFamily="34" charset="0"/>
              <a:buChar char="•"/>
            </a:pPr>
            <a:r>
              <a:rPr lang="en-US" sz="3200" dirty="0">
                <a:solidFill>
                  <a:srgbClr val="FFFF00"/>
                </a:solidFill>
                <a:ea typeface="ADLaM Display" panose="02010000000000000000" pitchFamily="2" charset="0"/>
                <a:cs typeface="ADLaM Display" panose="02010000000000000000" pitchFamily="2" charset="0"/>
              </a:rPr>
              <a:t>NO LYING  . . . </a:t>
            </a:r>
          </a:p>
          <a:p>
            <a:r>
              <a:rPr lang="en-US" sz="3200" dirty="0">
                <a:solidFill>
                  <a:schemeClr val="tx1"/>
                </a:solidFill>
                <a:ea typeface="ADLaM Display" panose="02010000000000000000" pitchFamily="2" charset="0"/>
                <a:cs typeface="ADLaM Display" panose="02010000000000000000" pitchFamily="2" charset="0"/>
              </a:rPr>
              <a:t> </a:t>
            </a:r>
          </a:p>
        </p:txBody>
      </p:sp>
      <p:cxnSp>
        <p:nvCxnSpPr>
          <p:cNvPr id="34" name="Straight Connector 33">
            <a:extLst>
              <a:ext uri="{FF2B5EF4-FFF2-40B4-BE49-F238E27FC236}">
                <a16:creationId xmlns:a16="http://schemas.microsoft.com/office/drawing/2014/main" id="{EC09B2C8-7ED8-2339-7CAA-E339F84A9DD5}"/>
              </a:ext>
            </a:extLst>
          </p:cNvPr>
          <p:cNvCxnSpPr>
            <a:cxnSpLocks/>
          </p:cNvCxnSpPr>
          <p:nvPr/>
        </p:nvCxnSpPr>
        <p:spPr>
          <a:xfrm>
            <a:off x="4489660" y="118871"/>
            <a:ext cx="0" cy="490395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E66A9A9D-E61C-46C3-5D15-3E0160D4CDF9}"/>
              </a:ext>
            </a:extLst>
          </p:cNvPr>
          <p:cNvSpPr/>
          <p:nvPr/>
        </p:nvSpPr>
        <p:spPr bwMode="auto">
          <a:xfrm>
            <a:off x="182880" y="118872"/>
            <a:ext cx="4288536" cy="4910328"/>
          </a:xfrm>
          <a:prstGeom prst="rect">
            <a:avLst/>
          </a:prstGeom>
          <a:solidFill>
            <a:srgbClr val="0D0D0D">
              <a:alpha val="47059"/>
            </a:srgbClr>
          </a:solidFill>
          <a:ln w="76200">
            <a:noFill/>
            <a:miter lim="800000"/>
            <a:headEnd/>
            <a:tailEnd/>
          </a:ln>
          <a:effectLst/>
        </p:spPr>
        <p:txBody>
          <a:bodyPr wrap="none" rtlCol="0" anchor="ctr"/>
          <a:lstStyle/>
          <a:p>
            <a:pPr algn="ctr"/>
            <a:endParaRPr lang="en-US" sz="3200" b="1" i="1" dirty="0">
              <a:solidFill>
                <a:srgbClr val="FFFF00"/>
              </a:solidFill>
              <a:effectLst>
                <a:outerShdw blurRad="38100" dist="38100" dir="2700000" algn="tl">
                  <a:srgbClr val="000000"/>
                </a:outerShdw>
              </a:effectLst>
              <a:latin typeface="Snap ITC" pitchFamily="82" charset="0"/>
            </a:endParaRPr>
          </a:p>
        </p:txBody>
      </p:sp>
      <p:sp>
        <p:nvSpPr>
          <p:cNvPr id="41" name="TextBox 40">
            <a:extLst>
              <a:ext uri="{FF2B5EF4-FFF2-40B4-BE49-F238E27FC236}">
                <a16:creationId xmlns:a16="http://schemas.microsoft.com/office/drawing/2014/main" id="{A2D3E8B7-811E-201F-54E5-7FF653FDD40C}"/>
              </a:ext>
            </a:extLst>
          </p:cNvPr>
          <p:cNvSpPr txBox="1"/>
          <p:nvPr/>
        </p:nvSpPr>
        <p:spPr>
          <a:xfrm>
            <a:off x="307824" y="211171"/>
            <a:ext cx="4027287" cy="4829014"/>
          </a:xfrm>
          <a:prstGeom prst="rect">
            <a:avLst/>
          </a:prstGeom>
          <a:noFill/>
        </p:spPr>
        <p:txBody>
          <a:bodyPr wrap="square" rtlCol="0">
            <a:spAutoFit/>
          </a:bodyPr>
          <a:lstStyle/>
          <a:p>
            <a:pPr>
              <a:lnSpc>
                <a:spcPct val="95000"/>
              </a:lnSpc>
            </a:pPr>
            <a:r>
              <a:rPr lang="en-US" sz="3600" baseline="30000" dirty="0">
                <a:effectLst>
                  <a:outerShdw blurRad="38100" dist="38100" dir="2700000" algn="tl">
                    <a:srgbClr val="000000">
                      <a:alpha val="43137"/>
                    </a:srgbClr>
                  </a:outerShdw>
                </a:effectLst>
              </a:rPr>
              <a:t>Eph. 2:8-9 </a:t>
            </a:r>
            <a:r>
              <a:rPr lang="en-US" sz="3600" dirty="0">
                <a:effectLst>
                  <a:outerShdw blurRad="38100" dist="38100" dir="2700000" algn="tl">
                    <a:srgbClr val="000000">
                      <a:alpha val="43137"/>
                    </a:srgbClr>
                  </a:outerShdw>
                </a:effectLst>
              </a:rPr>
              <a:t>“For by grace you have been saved through faith. And this is not your own doing; it is the gift of God, not a result of works, so that no one may boast.”</a:t>
            </a:r>
          </a:p>
        </p:txBody>
      </p:sp>
      <p:pic>
        <p:nvPicPr>
          <p:cNvPr id="46" name="Choice Wild">
            <a:hlinkClick r:id="" action="ppaction://media"/>
            <a:extLst>
              <a:ext uri="{FF2B5EF4-FFF2-40B4-BE49-F238E27FC236}">
                <a16:creationId xmlns:a16="http://schemas.microsoft.com/office/drawing/2014/main" id="{58B0E5CE-E1E1-DA94-DFEF-9A56C84BD8C4}"/>
              </a:ext>
            </a:extLst>
          </p:cNvPr>
          <p:cNvPicPr>
            <a:picLocks noChangeAspect="1"/>
          </p:cNvPicPr>
          <p:nvPr>
            <a:videoFile r:link="rId2"/>
            <p:extLst>
              <p:ext uri="{DAA4B4D4-6D71-4841-9C94-3DE7FCFB9230}">
                <p14:media xmlns:p14="http://schemas.microsoft.com/office/powerpoint/2010/main" r:embed="rId1"/>
              </p:ext>
            </p:extLst>
          </p:nvPr>
        </p:nvPicPr>
        <p:blipFill>
          <a:blip r:embed="rId16"/>
          <a:stretch>
            <a:fillRect/>
          </a:stretch>
        </p:blipFill>
        <p:spPr>
          <a:xfrm>
            <a:off x="9144" y="0"/>
            <a:ext cx="12236658" cy="6883120"/>
          </a:xfrm>
          <a:prstGeom prst="rect">
            <a:avLst/>
          </a:prstGeom>
        </p:spPr>
      </p:pic>
      <p:sp>
        <p:nvSpPr>
          <p:cNvPr id="47" name="Rectangle 46">
            <a:extLst>
              <a:ext uri="{FF2B5EF4-FFF2-40B4-BE49-F238E27FC236}">
                <a16:creationId xmlns:a16="http://schemas.microsoft.com/office/drawing/2014/main" id="{93E45546-8DFA-6242-52AC-E0C73011DD7F}"/>
              </a:ext>
            </a:extLst>
          </p:cNvPr>
          <p:cNvSpPr/>
          <p:nvPr/>
        </p:nvSpPr>
        <p:spPr>
          <a:xfrm>
            <a:off x="6781800" y="3938880"/>
            <a:ext cx="5791200" cy="2123658"/>
          </a:xfrm>
          <a:prstGeom prst="rect">
            <a:avLst/>
          </a:prstGeom>
          <a:noFill/>
        </p:spPr>
        <p:txBody>
          <a:bodyPr wrap="square" lIns="91440" tIns="45720" rIns="91440" bIns="45720">
            <a:spAutoFit/>
          </a:bodyPr>
          <a:lstStyle/>
          <a:p>
            <a:pPr algn="ctr"/>
            <a:r>
              <a:rPr lang="en-US" sz="4400" dirty="0">
                <a:ln w="0"/>
                <a:solidFill>
                  <a:schemeClr val="bg1"/>
                </a:solidFill>
                <a:effectLst>
                  <a:outerShdw blurRad="38100" dist="19050" dir="2700000" algn="tl" rotWithShape="0">
                    <a:schemeClr val="dk1">
                      <a:alpha val="40000"/>
                    </a:schemeClr>
                  </a:outerShdw>
                </a:effectLst>
              </a:rPr>
              <a:t>Your move: </a:t>
            </a:r>
          </a:p>
          <a:p>
            <a:pPr algn="ctr"/>
            <a:r>
              <a:rPr lang="en-US" sz="4400" dirty="0">
                <a:ln w="0"/>
                <a:solidFill>
                  <a:schemeClr val="bg1"/>
                </a:solidFill>
                <a:effectLst>
                  <a:outerShdw blurRad="38100" dist="19050" dir="2700000" algn="tl" rotWithShape="0">
                    <a:schemeClr val="dk1">
                      <a:alpha val="40000"/>
                    </a:schemeClr>
                  </a:outerShdw>
                </a:effectLst>
              </a:rPr>
              <a:t>N/A: both/and</a:t>
            </a:r>
          </a:p>
          <a:p>
            <a:pPr algn="ctr"/>
            <a:r>
              <a:rPr lang="en-US" sz="4400" dirty="0">
                <a:ln w="0"/>
                <a:solidFill>
                  <a:schemeClr val="bg1"/>
                </a:solidFill>
                <a:effectLst>
                  <a:outerShdw blurRad="38100" dist="19050" dir="2700000" algn="tl" rotWithShape="0">
                    <a:schemeClr val="dk1">
                      <a:alpha val="40000"/>
                    </a:schemeClr>
                  </a:outerShdw>
                </a:effectLst>
              </a:rPr>
              <a:t>Only: either/or  </a:t>
            </a:r>
          </a:p>
        </p:txBody>
      </p:sp>
      <p:sp>
        <p:nvSpPr>
          <p:cNvPr id="48" name="Rectangle 47">
            <a:extLst>
              <a:ext uri="{FF2B5EF4-FFF2-40B4-BE49-F238E27FC236}">
                <a16:creationId xmlns:a16="http://schemas.microsoft.com/office/drawing/2014/main" id="{458929B2-9F0F-8810-6C21-3B1EDA343859}"/>
              </a:ext>
            </a:extLst>
          </p:cNvPr>
          <p:cNvSpPr/>
          <p:nvPr/>
        </p:nvSpPr>
        <p:spPr>
          <a:xfrm>
            <a:off x="777240" y="608671"/>
            <a:ext cx="3548988" cy="2308324"/>
          </a:xfrm>
          <a:prstGeom prst="rect">
            <a:avLst/>
          </a:prstGeom>
          <a:noFill/>
        </p:spPr>
        <p:txBody>
          <a:bodyPr wrap="square" lIns="91440" tIns="45720" rIns="91440" bIns="45720">
            <a:spAutoFit/>
          </a:bodyPr>
          <a:lstStyle/>
          <a:p>
            <a:pPr algn="ctr"/>
            <a:r>
              <a:rPr lang="en-US" sz="4800" b="1" cap="none" spc="0" dirty="0">
                <a:ln w="9525">
                  <a:solidFill>
                    <a:schemeClr val="bg1"/>
                  </a:solidFill>
                  <a:prstDash val="solid"/>
                </a:ln>
                <a:solidFill>
                  <a:srgbClr val="00B050"/>
                </a:solidFill>
                <a:effectLst>
                  <a:outerShdw blurRad="12700" dist="38100" dir="2700000" algn="tl" rotWithShape="0">
                    <a:schemeClr val="bg1">
                      <a:lumMod val="50000"/>
                    </a:schemeClr>
                  </a:outerShdw>
                </a:effectLst>
              </a:rPr>
              <a:t>ISLAM</a:t>
            </a:r>
          </a:p>
          <a:p>
            <a:pPr algn="ctr"/>
            <a:r>
              <a:rPr lang="en-US" sz="4800" b="1" dirty="0">
                <a:ln w="9525">
                  <a:solidFill>
                    <a:schemeClr val="bg1"/>
                  </a:solidFill>
                  <a:prstDash val="solid"/>
                </a:ln>
                <a:solidFill>
                  <a:srgbClr val="00B0F0"/>
                </a:solidFill>
                <a:effectLst>
                  <a:outerShdw blurRad="12700" dist="38100" dir="2700000" algn="tl" rotWithShape="0">
                    <a:schemeClr val="bg1">
                      <a:lumMod val="50000"/>
                    </a:schemeClr>
                  </a:outerShdw>
                </a:effectLst>
              </a:rPr>
              <a:t>Buddhism</a:t>
            </a:r>
          </a:p>
          <a:p>
            <a:pPr algn="ctr"/>
            <a:r>
              <a:rPr lang="en-US" sz="4800" b="1" dirty="0">
                <a:ln w="9525">
                  <a:solidFill>
                    <a:schemeClr val="bg1"/>
                  </a:solidFill>
                  <a:prstDash val="solid"/>
                </a:ln>
                <a:solidFill>
                  <a:srgbClr val="FF00FF"/>
                </a:solidFill>
                <a:effectLst>
                  <a:outerShdw blurRad="12700" dist="38100" dir="2700000" algn="tl" rotWithShape="0">
                    <a:schemeClr val="bg1">
                      <a:lumMod val="50000"/>
                    </a:schemeClr>
                  </a:outerShdw>
                </a:effectLst>
              </a:rPr>
              <a:t>Hinduism</a:t>
            </a:r>
            <a:r>
              <a:rPr lang="en-US" sz="4800" b="1" dirty="0">
                <a:ln w="9525">
                  <a:solidFill>
                    <a:schemeClr val="bg1"/>
                  </a:solidFill>
                  <a:prstDash val="solid"/>
                </a:ln>
                <a:solidFill>
                  <a:srgbClr val="FF0066"/>
                </a:solidFill>
                <a:effectLst>
                  <a:outerShdw blurRad="12700" dist="38100" dir="2700000" algn="tl" rotWithShape="0">
                    <a:schemeClr val="bg1">
                      <a:lumMod val="50000"/>
                    </a:schemeClr>
                  </a:outerShdw>
                </a:effectLst>
              </a:rPr>
              <a:t> </a:t>
            </a:r>
            <a:endParaRPr lang="en-US" sz="4800" b="1" cap="none" spc="0" dirty="0">
              <a:ln w="9525">
                <a:solidFill>
                  <a:schemeClr val="bg1"/>
                </a:solidFill>
                <a:prstDash val="solid"/>
              </a:ln>
              <a:solidFill>
                <a:srgbClr val="FF0066"/>
              </a:solidFill>
              <a:effectLst>
                <a:outerShdw blurRad="12700" dist="38100" dir="2700000" algn="tl" rotWithShape="0">
                  <a:schemeClr val="bg1">
                    <a:lumMod val="50000"/>
                  </a:schemeClr>
                </a:outerShdw>
              </a:effectLst>
            </a:endParaRPr>
          </a:p>
        </p:txBody>
      </p:sp>
      <p:sp>
        <p:nvSpPr>
          <p:cNvPr id="49" name="Rectangle 48">
            <a:extLst>
              <a:ext uri="{FF2B5EF4-FFF2-40B4-BE49-F238E27FC236}">
                <a16:creationId xmlns:a16="http://schemas.microsoft.com/office/drawing/2014/main" id="{6AC881A0-0B90-9C3A-6D69-55E06A5BE726}"/>
              </a:ext>
            </a:extLst>
          </p:cNvPr>
          <p:cNvSpPr/>
          <p:nvPr/>
        </p:nvSpPr>
        <p:spPr>
          <a:xfrm>
            <a:off x="5105400" y="690834"/>
            <a:ext cx="6172200" cy="923330"/>
          </a:xfrm>
          <a:prstGeom prst="rect">
            <a:avLst/>
          </a:prstGeom>
          <a:noFill/>
        </p:spPr>
        <p:txBody>
          <a:bodyPr wrap="square" lIns="91440" tIns="45720" rIns="91440" bIns="45720">
            <a:spAutoFit/>
          </a:bodyPr>
          <a:lstStyle/>
          <a:p>
            <a:pPr algn="ctr"/>
            <a:r>
              <a:rPr lang="en-US" sz="5400" b="1" dirty="0">
                <a:ln w="9525">
                  <a:solidFill>
                    <a:schemeClr val="bg1"/>
                  </a:solidFill>
                  <a:prstDash val="solid"/>
                </a:ln>
                <a:solidFill>
                  <a:srgbClr val="FF0000"/>
                </a:solidFill>
                <a:effectLst>
                  <a:outerShdw blurRad="12700" dist="38100" dir="2700000" algn="tl" rotWithShape="0">
                    <a:schemeClr val="bg1">
                      <a:lumMod val="50000"/>
                    </a:schemeClr>
                  </a:outerShdw>
                </a:effectLst>
              </a:rPr>
              <a:t>CHRISTIANITY</a:t>
            </a:r>
            <a:endParaRPr lang="en-US"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endParaRPr>
          </a:p>
        </p:txBody>
      </p:sp>
      <p:sp>
        <p:nvSpPr>
          <p:cNvPr id="19" name="Rectangle 18">
            <a:extLst>
              <a:ext uri="{FF2B5EF4-FFF2-40B4-BE49-F238E27FC236}">
                <a16:creationId xmlns:a16="http://schemas.microsoft.com/office/drawing/2014/main" id="{C70A7F6C-A18D-309A-791C-E84475459344}"/>
              </a:ext>
            </a:extLst>
          </p:cNvPr>
          <p:cNvSpPr/>
          <p:nvPr/>
        </p:nvSpPr>
        <p:spPr>
          <a:xfrm>
            <a:off x="274320" y="2925840"/>
            <a:ext cx="4767972" cy="1569660"/>
          </a:xfrm>
          <a:prstGeom prst="rect">
            <a:avLst/>
          </a:prstGeom>
          <a:noFill/>
        </p:spPr>
        <p:txBody>
          <a:bodyPr wrap="none" lIns="91440" tIns="45720" rIns="91440" bIns="45720">
            <a:spAutoFit/>
          </a:bodyPr>
          <a:lstStyle/>
          <a:p>
            <a:pPr algn="ctr"/>
            <a:r>
              <a:rPr lang="en-US" sz="4800" b="1" i="1" dirty="0">
                <a:ln w="0"/>
                <a:solidFill>
                  <a:schemeClr val="bg1"/>
                </a:solidFill>
                <a:effectLst>
                  <a:outerShdw blurRad="38100" dist="38100" dir="2700000" algn="tl">
                    <a:srgbClr val="000000">
                      <a:alpha val="43137"/>
                    </a:srgbClr>
                  </a:outerShdw>
                </a:effectLst>
              </a:rPr>
              <a:t>Men trying to </a:t>
            </a:r>
          </a:p>
          <a:p>
            <a:pPr algn="ctr"/>
            <a:r>
              <a:rPr lang="en-US" sz="4800" b="1" i="1" dirty="0">
                <a:ln w="0"/>
                <a:solidFill>
                  <a:schemeClr val="bg1"/>
                </a:solidFill>
                <a:effectLst>
                  <a:outerShdw blurRad="38100" dist="38100" dir="2700000" algn="tl">
                    <a:srgbClr val="000000">
                      <a:alpha val="43137"/>
                    </a:srgbClr>
                  </a:outerShdw>
                </a:effectLst>
              </a:rPr>
              <a:t>save themselves</a:t>
            </a:r>
          </a:p>
        </p:txBody>
      </p:sp>
      <p:sp>
        <p:nvSpPr>
          <p:cNvPr id="20" name="Rectangle 19">
            <a:extLst>
              <a:ext uri="{FF2B5EF4-FFF2-40B4-BE49-F238E27FC236}">
                <a16:creationId xmlns:a16="http://schemas.microsoft.com/office/drawing/2014/main" id="{D4595561-EF75-0A5E-E933-9C05E0136EC7}"/>
              </a:ext>
            </a:extLst>
          </p:cNvPr>
          <p:cNvSpPr/>
          <p:nvPr/>
        </p:nvSpPr>
        <p:spPr>
          <a:xfrm>
            <a:off x="5775221" y="1563791"/>
            <a:ext cx="4770858" cy="830997"/>
          </a:xfrm>
          <a:prstGeom prst="rect">
            <a:avLst/>
          </a:prstGeom>
          <a:noFill/>
        </p:spPr>
        <p:txBody>
          <a:bodyPr wrap="none" lIns="91440" tIns="45720" rIns="91440" bIns="45720">
            <a:spAutoFit/>
          </a:bodyPr>
          <a:lstStyle/>
          <a:p>
            <a:pPr algn="ctr"/>
            <a:r>
              <a:rPr lang="en-US" sz="4800" b="1" i="1" dirty="0">
                <a:ln w="0"/>
                <a:solidFill>
                  <a:schemeClr val="bg1"/>
                </a:solidFill>
                <a:effectLst>
                  <a:outerShdw blurRad="38100" dist="38100" dir="2700000" algn="tl">
                    <a:srgbClr val="000000">
                      <a:alpha val="43137"/>
                    </a:srgbClr>
                  </a:outerShdw>
                </a:effectLst>
              </a:rPr>
              <a:t>God saving men</a:t>
            </a:r>
          </a:p>
        </p:txBody>
      </p:sp>
      <p:sp>
        <p:nvSpPr>
          <p:cNvPr id="45" name="Rectangle 44">
            <a:extLst>
              <a:ext uri="{FF2B5EF4-FFF2-40B4-BE49-F238E27FC236}">
                <a16:creationId xmlns:a16="http://schemas.microsoft.com/office/drawing/2014/main" id="{FF375A8E-C19F-EA52-A6C8-7C0604504BF2}"/>
              </a:ext>
            </a:extLst>
          </p:cNvPr>
          <p:cNvSpPr/>
          <p:nvPr/>
        </p:nvSpPr>
        <p:spPr>
          <a:xfrm>
            <a:off x="2264481" y="1461940"/>
            <a:ext cx="7310848" cy="3785652"/>
          </a:xfrm>
          <a:prstGeom prst="rect">
            <a:avLst/>
          </a:prstGeom>
          <a:noFill/>
        </p:spPr>
        <p:txBody>
          <a:bodyPr wrap="square" lIns="91440" tIns="45720" rIns="91440" bIns="45720">
            <a:spAutoFit/>
          </a:bodyPr>
          <a:lstStyle/>
          <a:p>
            <a:pPr algn="ctr"/>
            <a:r>
              <a:rPr lang="en-US" sz="6000" b="1" dirty="0">
                <a:ln w="28575">
                  <a:solidFill>
                    <a:schemeClr val="bg1"/>
                  </a:solidFill>
                  <a:prstDash val="solid"/>
                </a:ln>
                <a:effectLst>
                  <a:outerShdw blurRad="12700" dist="38100" dir="2700000" algn="tl" rotWithShape="0">
                    <a:schemeClr val="bg1">
                      <a:lumMod val="50000"/>
                    </a:schemeClr>
                  </a:outerShdw>
                </a:effectLst>
              </a:rPr>
              <a:t>D. </a:t>
            </a:r>
            <a:r>
              <a:rPr lang="en-US" sz="6000" b="1" dirty="0">
                <a:ln w="28575">
                  <a:solidFill>
                    <a:schemeClr val="bg1"/>
                  </a:solidFill>
                </a:ln>
              </a:rPr>
              <a:t>Christianity’s Most Defining Difference from World Religions</a:t>
            </a:r>
            <a:endParaRPr lang="en-US" sz="6000" b="1" cap="none" spc="0" dirty="0">
              <a:ln w="28575">
                <a:solidFill>
                  <a:schemeClr val="bg1"/>
                </a:solidFill>
              </a:ln>
              <a:solidFill>
                <a:schemeClr val="tx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3442819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5">
                                            <p:txEl>
                                              <p:pRg st="0" end="0"/>
                                            </p:txEl>
                                          </p:spTgt>
                                        </p:tgtEl>
                                        <p:attrNameLst>
                                          <p:attrName>style.visibility</p:attrName>
                                        </p:attrNameLst>
                                      </p:cBhvr>
                                      <p:to>
                                        <p:strVal val="visible"/>
                                      </p:to>
                                    </p:set>
                                    <p:animEffect transition="in" filter="barn(inVertical)">
                                      <p:cBhvr>
                                        <p:cTn id="7" dur="500"/>
                                        <p:tgtEl>
                                          <p:spTgt spid="45">
                                            <p:txEl>
                                              <p:pRg st="0" end="0"/>
                                            </p:txEl>
                                          </p:spTgt>
                                        </p:tgtEl>
                                      </p:cBhvr>
                                    </p:animEffect>
                                  </p:childTnLst>
                                  <p:subTnLst>
                                    <p:set>
                                      <p:cBhvr override="childStyle">
                                        <p:cTn dur="1" fill="hold" display="0" masterRel="nextClick" afterEffect="1"/>
                                        <p:tgtEl>
                                          <p:spTgt spid="45">
                                            <p:txEl>
                                              <p:pRg st="0" end="0"/>
                                            </p:txEl>
                                          </p:spTgt>
                                        </p:tgtEl>
                                        <p:attrNameLst>
                                          <p:attrName>style.visibility</p:attrName>
                                        </p:attrNameLst>
                                      </p:cBhvr>
                                      <p:to>
                                        <p:strVal val="hidden"/>
                                      </p:to>
                                    </p:set>
                                  </p:subTnLst>
                                </p:cTn>
                              </p:par>
                              <p:par>
                                <p:cTn id="8" presetID="6" presetClass="emph" presetSubtype="0" fill="hold" grpId="1" nodeType="withEffect">
                                  <p:stCondLst>
                                    <p:cond delay="0"/>
                                  </p:stCondLst>
                                  <p:childTnLst>
                                    <p:animScale>
                                      <p:cBhvr>
                                        <p:cTn id="9" dur="2000" fill="hold"/>
                                        <p:tgtEl>
                                          <p:spTgt spid="45">
                                            <p:txEl>
                                              <p:pRg st="0" end="0"/>
                                            </p:txEl>
                                          </p:spTgt>
                                        </p:tgtEl>
                                      </p:cBhvr>
                                      <p:by x="150000" y="150000"/>
                                    </p:animScale>
                                  </p:childTnLst>
                                  <p:subTnLst>
                                    <p:set>
                                      <p:cBhvr override="childStyle">
                                        <p:cTn dur="1" fill="hold" display="0" masterRel="nextClick" afterEffect="1"/>
                                        <p:tgtEl>
                                          <p:spTgt spid="45">
                                            <p:txEl>
                                              <p:pRg st="0" end="0"/>
                                            </p:txEl>
                                          </p:spTgt>
                                        </p:tgtEl>
                                        <p:attrNameLst>
                                          <p:attrName>style.visibility</p:attrName>
                                        </p:attrNameLst>
                                      </p:cBhvr>
                                      <p:to>
                                        <p:strVal val="hidden"/>
                                      </p:to>
                                    </p:set>
                                  </p:subTnLst>
                                </p:cTn>
                              </p:par>
                              <p:par>
                                <p:cTn id="10" presetID="10" presetClass="exit" presetSubtype="0" fill="hold" nodeType="withEffect">
                                  <p:stCondLst>
                                    <p:cond delay="0"/>
                                  </p:stCondLst>
                                  <p:childTnLst>
                                    <p:animEffect transition="out" filter="fade">
                                      <p:cBhvr>
                                        <p:cTn id="11" dur="500"/>
                                        <p:tgtEl>
                                          <p:spTgt spid="46"/>
                                        </p:tgtEl>
                                      </p:cBhvr>
                                    </p:animEffect>
                                    <p:set>
                                      <p:cBhvr>
                                        <p:cTn id="12" dur="1" fill="hold">
                                          <p:stCondLst>
                                            <p:cond delay="499"/>
                                          </p:stCondLst>
                                        </p:cTn>
                                        <p:tgtEl>
                                          <p:spTgt spid="46"/>
                                        </p:tgtEl>
                                        <p:attrNameLst>
                                          <p:attrName>style.visibility</p:attrName>
                                        </p:attrNameLst>
                                      </p:cBhvr>
                                      <p:to>
                                        <p:strVal val="hidden"/>
                                      </p:to>
                                    </p:set>
                                    <p:cmd type="call" cmd="stop">
                                      <p:cBhvr>
                                        <p:cTn id="13" dur="1">
                                          <p:stCondLst>
                                            <p:cond delay="499"/>
                                          </p:stCondLst>
                                        </p:cTn>
                                        <p:tgtEl>
                                          <p:spTgt spid="46"/>
                                        </p:tgtEl>
                                      </p:cBhvr>
                                    </p:cmd>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10" presetClass="entr" presetSubtype="0" fill="hold" grpId="0" nodeType="withEffect">
                                  <p:stCondLst>
                                    <p:cond delay="50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par>
                                <p:cTn id="24" presetID="10" presetClass="entr" presetSubtype="0" fill="hold" grpId="0" nodeType="withEffect">
                                  <p:stCondLst>
                                    <p:cond delay="0"/>
                                  </p:stCondLst>
                                  <p:iterate type="lt">
                                    <p:tmPct val="12000"/>
                                  </p:iterate>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10" presetClass="entr" presetSubtype="0" fill="hold" nodeType="afterEffect">
                                  <p:stCondLst>
                                    <p:cond delay="1000"/>
                                  </p:stCondLst>
                                  <p:iterate type="lt">
                                    <p:tmPct val="12000"/>
                                  </p:iterate>
                                  <p:childTnLst>
                                    <p:set>
                                      <p:cBhvr>
                                        <p:cTn id="35" dur="1" fill="hold">
                                          <p:stCondLst>
                                            <p:cond delay="0"/>
                                          </p:stCondLst>
                                        </p:cTn>
                                        <p:tgtEl>
                                          <p:spTgt spid="15">
                                            <p:txEl>
                                              <p:pRg st="0" end="0"/>
                                            </p:txEl>
                                          </p:spTgt>
                                        </p:tgtEl>
                                        <p:attrNameLst>
                                          <p:attrName>style.visibility</p:attrName>
                                        </p:attrNameLst>
                                      </p:cBhvr>
                                      <p:to>
                                        <p:strVal val="visible"/>
                                      </p:to>
                                    </p:set>
                                    <p:animEffect transition="in" filter="fade">
                                      <p:cBhvr>
                                        <p:cTn id="36" dur="500"/>
                                        <p:tgtEl>
                                          <p:spTgt spid="15">
                                            <p:txEl>
                                              <p:pRg st="0" end="0"/>
                                            </p:txEl>
                                          </p:spTgt>
                                        </p:tgtEl>
                                      </p:cBhvr>
                                    </p:animEffect>
                                  </p:childTnLst>
                                  <p:subTnLst>
                                    <p:animClr clrSpc="rgb" dir="cw">
                                      <p:cBhvr override="childStyle">
                                        <p:cTn dur="1" fill="hold" display="0" masterRel="nextClick" afterEffect="1"/>
                                        <p:tgtEl>
                                          <p:spTgt spid="15">
                                            <p:txEl>
                                              <p:pRg st="0" end="0"/>
                                            </p:txEl>
                                          </p:spTgt>
                                        </p:tgtEl>
                                        <p:attrNameLst>
                                          <p:attrName>ppt_c</p:attrName>
                                        </p:attrNameLst>
                                      </p:cBhvr>
                                      <p:to>
                                        <a:srgbClr val="808080"/>
                                      </p:to>
                                    </p:animClr>
                                  </p:subTnLst>
                                </p:cTn>
                              </p:par>
                              <p:par>
                                <p:cTn id="37" presetID="10" presetClass="entr" presetSubtype="0" fill="hold" nodeType="withEffect">
                                  <p:stCondLst>
                                    <p:cond delay="2000"/>
                                  </p:stCondLst>
                                  <p:iterate type="lt">
                                    <p:tmPct val="12000"/>
                                  </p:iterate>
                                  <p:childTnLst>
                                    <p:set>
                                      <p:cBhvr>
                                        <p:cTn id="38" dur="1" fill="hold">
                                          <p:stCondLst>
                                            <p:cond delay="0"/>
                                          </p:stCondLst>
                                        </p:cTn>
                                        <p:tgtEl>
                                          <p:spTgt spid="15">
                                            <p:txEl>
                                              <p:pRg st="1" end="1"/>
                                            </p:txEl>
                                          </p:spTgt>
                                        </p:tgtEl>
                                        <p:attrNameLst>
                                          <p:attrName>style.visibility</p:attrName>
                                        </p:attrNameLst>
                                      </p:cBhvr>
                                      <p:to>
                                        <p:strVal val="visible"/>
                                      </p:to>
                                    </p:set>
                                    <p:animEffect transition="in" filter="fade">
                                      <p:cBhvr>
                                        <p:cTn id="39" dur="500"/>
                                        <p:tgtEl>
                                          <p:spTgt spid="15">
                                            <p:txEl>
                                              <p:pRg st="1" end="1"/>
                                            </p:txEl>
                                          </p:spTgt>
                                        </p:tgtEl>
                                      </p:cBhvr>
                                    </p:animEffect>
                                  </p:childTnLst>
                                  <p:subTnLst>
                                    <p:animClr clrSpc="rgb" dir="cw">
                                      <p:cBhvr override="childStyle">
                                        <p:cTn dur="1" fill="hold" display="0" masterRel="nextClick" afterEffect="1"/>
                                        <p:tgtEl>
                                          <p:spTgt spid="15">
                                            <p:txEl>
                                              <p:pRg st="1" end="1"/>
                                            </p:txEl>
                                          </p:spTgt>
                                        </p:tgtEl>
                                        <p:attrNameLst>
                                          <p:attrName>ppt_c</p:attrName>
                                        </p:attrNameLst>
                                      </p:cBhvr>
                                      <p:to>
                                        <a:srgbClr val="808080"/>
                                      </p:to>
                                    </p:animClr>
                                  </p:sub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iterate type="lt">
                                    <p:tmPct val="12000"/>
                                  </p:iterate>
                                  <p:childTnLst>
                                    <p:set>
                                      <p:cBhvr>
                                        <p:cTn id="43" dur="1" fill="hold">
                                          <p:stCondLst>
                                            <p:cond delay="0"/>
                                          </p:stCondLst>
                                        </p:cTn>
                                        <p:tgtEl>
                                          <p:spTgt spid="16">
                                            <p:txEl>
                                              <p:pRg st="0" end="0"/>
                                            </p:txEl>
                                          </p:spTgt>
                                        </p:tgtEl>
                                        <p:attrNameLst>
                                          <p:attrName>style.visibility</p:attrName>
                                        </p:attrNameLst>
                                      </p:cBhvr>
                                      <p:to>
                                        <p:strVal val="visible"/>
                                      </p:to>
                                    </p:set>
                                    <p:animEffect transition="in" filter="fade">
                                      <p:cBhvr>
                                        <p:cTn id="44" dur="500"/>
                                        <p:tgtEl>
                                          <p:spTgt spid="16">
                                            <p:txEl>
                                              <p:pRg st="0" end="0"/>
                                            </p:txEl>
                                          </p:spTgt>
                                        </p:tgtEl>
                                      </p:cBhvr>
                                    </p:animEffect>
                                  </p:childTnLst>
                                  <p:subTnLst>
                                    <p:animClr clrSpc="rgb" dir="cw">
                                      <p:cBhvr override="childStyle">
                                        <p:cTn dur="1" fill="hold" display="0" masterRel="nextClick" afterEffect="1"/>
                                        <p:tgtEl>
                                          <p:spTgt spid="16">
                                            <p:txEl>
                                              <p:pRg st="0" end="0"/>
                                            </p:txEl>
                                          </p:spTgt>
                                        </p:tgtEl>
                                        <p:attrNameLst>
                                          <p:attrName>ppt_c</p:attrName>
                                        </p:attrNameLst>
                                      </p:cBhvr>
                                      <p:to>
                                        <a:srgbClr val="808080"/>
                                      </p:to>
                                    </p:animClr>
                                  </p:subTnLst>
                                </p:cTn>
                              </p:par>
                              <p:par>
                                <p:cTn id="45" presetID="2" presetClass="entr" presetSubtype="4" fill="hold" nodeType="withEffect">
                                  <p:stCondLst>
                                    <p:cond delay="1250"/>
                                  </p:stCondLst>
                                  <p:childTnLst>
                                    <p:set>
                                      <p:cBhvr>
                                        <p:cTn id="46" dur="1" fill="hold">
                                          <p:stCondLst>
                                            <p:cond delay="0"/>
                                          </p:stCondLst>
                                        </p:cTn>
                                        <p:tgtEl>
                                          <p:spTgt spid="102403"/>
                                        </p:tgtEl>
                                        <p:attrNameLst>
                                          <p:attrName>style.visibility</p:attrName>
                                        </p:attrNameLst>
                                      </p:cBhvr>
                                      <p:to>
                                        <p:strVal val="visible"/>
                                      </p:to>
                                    </p:set>
                                    <p:anim calcmode="lin" valueType="num">
                                      <p:cBhvr additive="base">
                                        <p:cTn id="47" dur="1250" fill="hold"/>
                                        <p:tgtEl>
                                          <p:spTgt spid="102403"/>
                                        </p:tgtEl>
                                        <p:attrNameLst>
                                          <p:attrName>ppt_x</p:attrName>
                                        </p:attrNameLst>
                                      </p:cBhvr>
                                      <p:tavLst>
                                        <p:tav tm="0">
                                          <p:val>
                                            <p:strVal val="#ppt_x"/>
                                          </p:val>
                                        </p:tav>
                                        <p:tav tm="100000">
                                          <p:val>
                                            <p:strVal val="#ppt_x"/>
                                          </p:val>
                                        </p:tav>
                                      </p:tavLst>
                                    </p:anim>
                                    <p:anim calcmode="lin" valueType="num">
                                      <p:cBhvr additive="base">
                                        <p:cTn id="48" dur="1250" fill="hold"/>
                                        <p:tgtEl>
                                          <p:spTgt spid="102403"/>
                                        </p:tgtEl>
                                        <p:attrNameLst>
                                          <p:attrName>ppt_y</p:attrName>
                                        </p:attrNameLst>
                                      </p:cBhvr>
                                      <p:tavLst>
                                        <p:tav tm="0">
                                          <p:val>
                                            <p:strVal val="1+#ppt_h/2"/>
                                          </p:val>
                                        </p:tav>
                                        <p:tav tm="100000">
                                          <p:val>
                                            <p:strVal val="#ppt_y"/>
                                          </p:val>
                                        </p:tav>
                                      </p:tavLst>
                                    </p:anim>
                                  </p:childTnLst>
                                </p:cTn>
                              </p:par>
                              <p:par>
                                <p:cTn id="49" presetID="10" presetClass="entr" presetSubtype="0" fill="hold" nodeType="withEffect">
                                  <p:stCondLst>
                                    <p:cond delay="2500"/>
                                  </p:stCondLst>
                                  <p:iterate type="lt">
                                    <p:tmPct val="12000"/>
                                  </p:iterate>
                                  <p:childTnLst>
                                    <p:set>
                                      <p:cBhvr>
                                        <p:cTn id="50" dur="1" fill="hold">
                                          <p:stCondLst>
                                            <p:cond delay="0"/>
                                          </p:stCondLst>
                                        </p:cTn>
                                        <p:tgtEl>
                                          <p:spTgt spid="28">
                                            <p:txEl>
                                              <p:pRg st="0" end="0"/>
                                            </p:txEl>
                                          </p:spTgt>
                                        </p:tgtEl>
                                        <p:attrNameLst>
                                          <p:attrName>style.visibility</p:attrName>
                                        </p:attrNameLst>
                                      </p:cBhvr>
                                      <p:to>
                                        <p:strVal val="visible"/>
                                      </p:to>
                                    </p:set>
                                    <p:animEffect transition="in" filter="fade">
                                      <p:cBhvr>
                                        <p:cTn id="51" dur="500"/>
                                        <p:tgtEl>
                                          <p:spTgt spid="28">
                                            <p:txEl>
                                              <p:pRg st="0" end="0"/>
                                            </p:txEl>
                                          </p:spTgt>
                                        </p:tgtEl>
                                      </p:cBhvr>
                                    </p:animEffect>
                                  </p:childTnLst>
                                  <p:subTnLst>
                                    <p:animClr clrSpc="rgb" dir="cw">
                                      <p:cBhvr override="childStyle">
                                        <p:cTn dur="1" fill="hold" display="0" masterRel="nextClick" afterEffect="1"/>
                                        <p:tgtEl>
                                          <p:spTgt spid="28">
                                            <p:txEl>
                                              <p:pRg st="0" end="0"/>
                                            </p:txEl>
                                          </p:spTgt>
                                        </p:tgtEl>
                                        <p:attrNameLst>
                                          <p:attrName>ppt_c</p:attrName>
                                        </p:attrNameLst>
                                      </p:cBhvr>
                                      <p:to>
                                        <a:srgbClr val="808080"/>
                                      </p:to>
                                    </p:animClr>
                                  </p:subTnLst>
                                </p:cTn>
                              </p:par>
                              <p:par>
                                <p:cTn id="52" presetID="10" presetClass="entr" presetSubtype="0" fill="hold" nodeType="withEffect">
                                  <p:stCondLst>
                                    <p:cond delay="3500"/>
                                  </p:stCondLst>
                                  <p:iterate type="lt">
                                    <p:tmPct val="12000"/>
                                  </p:iterate>
                                  <p:childTnLst>
                                    <p:set>
                                      <p:cBhvr>
                                        <p:cTn id="53" dur="1" fill="hold">
                                          <p:stCondLst>
                                            <p:cond delay="0"/>
                                          </p:stCondLst>
                                        </p:cTn>
                                        <p:tgtEl>
                                          <p:spTgt spid="28">
                                            <p:txEl>
                                              <p:pRg st="1" end="1"/>
                                            </p:txEl>
                                          </p:spTgt>
                                        </p:tgtEl>
                                        <p:attrNameLst>
                                          <p:attrName>style.visibility</p:attrName>
                                        </p:attrNameLst>
                                      </p:cBhvr>
                                      <p:to>
                                        <p:strVal val="visible"/>
                                      </p:to>
                                    </p:set>
                                    <p:animEffect transition="in" filter="fade">
                                      <p:cBhvr>
                                        <p:cTn id="54" dur="500"/>
                                        <p:tgtEl>
                                          <p:spTgt spid="28">
                                            <p:txEl>
                                              <p:pRg st="1" end="1"/>
                                            </p:txEl>
                                          </p:spTgt>
                                        </p:tgtEl>
                                      </p:cBhvr>
                                    </p:animEffect>
                                  </p:childTnLst>
                                  <p:subTnLst>
                                    <p:animClr clrSpc="rgb" dir="cw">
                                      <p:cBhvr override="childStyle">
                                        <p:cTn dur="1" fill="hold" display="0" masterRel="nextClick" afterEffect="1"/>
                                        <p:tgtEl>
                                          <p:spTgt spid="28">
                                            <p:txEl>
                                              <p:pRg st="1" end="1"/>
                                            </p:txEl>
                                          </p:spTgt>
                                        </p:tgtEl>
                                        <p:attrNameLst>
                                          <p:attrName>ppt_c</p:attrName>
                                        </p:attrNameLst>
                                      </p:cBhvr>
                                      <p:to>
                                        <a:srgbClr val="808080"/>
                                      </p:to>
                                    </p:animClr>
                                  </p:subTnLst>
                                </p:cTn>
                              </p:par>
                            </p:childTnLst>
                          </p:cTn>
                        </p:par>
                      </p:childTnLst>
                    </p:cTn>
                  </p:par>
                  <p:par>
                    <p:cTn id="55" fill="hold">
                      <p:stCondLst>
                        <p:cond delay="indefinite"/>
                      </p:stCondLst>
                      <p:childTnLst>
                        <p:par>
                          <p:cTn id="56" fill="hold">
                            <p:stCondLst>
                              <p:cond delay="0"/>
                            </p:stCondLst>
                            <p:childTnLst>
                              <p:par>
                                <p:cTn id="57" presetID="4" presetClass="exit" presetSubtype="16" fill="hold" nodeType="clickEffect">
                                  <p:stCondLst>
                                    <p:cond delay="0"/>
                                  </p:stCondLst>
                                  <p:childTnLst>
                                    <p:animEffect transition="out" filter="box(in)">
                                      <p:cBhvr>
                                        <p:cTn id="58" dur="500"/>
                                        <p:tgtEl>
                                          <p:spTgt spid="102403"/>
                                        </p:tgtEl>
                                      </p:cBhvr>
                                    </p:animEffect>
                                    <p:set>
                                      <p:cBhvr>
                                        <p:cTn id="59" dur="1" fill="hold">
                                          <p:stCondLst>
                                            <p:cond delay="499"/>
                                          </p:stCondLst>
                                        </p:cTn>
                                        <p:tgtEl>
                                          <p:spTgt spid="102403"/>
                                        </p:tgtEl>
                                        <p:attrNameLst>
                                          <p:attrName>style.visibility</p:attrName>
                                        </p:attrNameLst>
                                      </p:cBhvr>
                                      <p:to>
                                        <p:strVal val="hidden"/>
                                      </p:to>
                                    </p:set>
                                  </p:childTnLst>
                                </p:cTn>
                              </p:par>
                              <p:par>
                                <p:cTn id="60" presetID="25" presetClass="exit" presetSubtype="0" fill="hold" grpId="0" nodeType="withEffect">
                                  <p:stCondLst>
                                    <p:cond delay="0"/>
                                  </p:stCondLst>
                                  <p:iterate type="lt">
                                    <p:tmPct val="0"/>
                                  </p:iterate>
                                  <p:childTnLst>
                                    <p:animEffect transition="out" filter="fade">
                                      <p:cBhvr>
                                        <p:cTn id="61" dur="1000" accel="50000">
                                          <p:stCondLst>
                                            <p:cond delay="0"/>
                                          </p:stCondLst>
                                        </p:cTn>
                                        <p:tgtEl>
                                          <p:spTgt spid="28">
                                            <p:txEl>
                                              <p:pRg st="0" end="0"/>
                                            </p:txEl>
                                          </p:spTgt>
                                        </p:tgtEl>
                                      </p:cBhvr>
                                    </p:animEffect>
                                    <p:anim calcmode="lin" valueType="num">
                                      <p:cBhvr>
                                        <p:cTn id="62" dur="500" accel="50000">
                                          <p:stCondLst>
                                            <p:cond delay="0"/>
                                          </p:stCondLst>
                                        </p:cTn>
                                        <p:tgtEl>
                                          <p:spTgt spid="28">
                                            <p:txEl>
                                              <p:pRg st="0" end="0"/>
                                            </p:txEl>
                                          </p:spTgt>
                                        </p:tgtEl>
                                        <p:attrNameLst>
                                          <p:attrName>ppt_y</p:attrName>
                                        </p:attrNameLst>
                                      </p:cBhvr>
                                      <p:tavLst>
                                        <p:tav tm="0">
                                          <p:val>
                                            <p:strVal val="ppt_y"/>
                                          </p:val>
                                        </p:tav>
                                        <p:tav tm="100000">
                                          <p:val>
                                            <p:strVal val="ppt_y+.1"/>
                                          </p:val>
                                        </p:tav>
                                      </p:tavLst>
                                    </p:anim>
                                    <p:anim calcmode="lin" valueType="num">
                                      <p:cBhvr>
                                        <p:cTn id="63" dur="500" decel="50000">
                                          <p:stCondLst>
                                            <p:cond delay="500"/>
                                          </p:stCondLst>
                                        </p:cTn>
                                        <p:tgtEl>
                                          <p:spTgt spid="28">
                                            <p:txEl>
                                              <p:pRg st="0" end="0"/>
                                            </p:txEl>
                                          </p:spTgt>
                                        </p:tgtEl>
                                        <p:attrNameLst>
                                          <p:attrName>ppt_y</p:attrName>
                                        </p:attrNameLst>
                                      </p:cBhvr>
                                      <p:tavLst>
                                        <p:tav tm="0">
                                          <p:val>
                                            <p:strVal val="ppt_y"/>
                                          </p:val>
                                        </p:tav>
                                        <p:tav tm="100000">
                                          <p:val>
                                            <p:strVal val="ppt_y-.1"/>
                                          </p:val>
                                        </p:tav>
                                      </p:tavLst>
                                    </p:anim>
                                    <p:anim calcmode="lin" valueType="num">
                                      <p:cBhvr>
                                        <p:cTn id="64" dur="500" accel="50000">
                                          <p:stCondLst>
                                            <p:cond delay="500"/>
                                          </p:stCondLst>
                                        </p:cTn>
                                        <p:tgtEl>
                                          <p:spTgt spid="28">
                                            <p:txEl>
                                              <p:pRg st="0" end="0"/>
                                            </p:txEl>
                                          </p:spTgt>
                                        </p:tgtEl>
                                        <p:attrNameLst>
                                          <p:attrName>ppt_x</p:attrName>
                                        </p:attrNameLst>
                                      </p:cBhvr>
                                      <p:tavLst>
                                        <p:tav tm="0">
                                          <p:val>
                                            <p:strVal val="ppt_x"/>
                                          </p:val>
                                        </p:tav>
                                        <p:tav tm="100000">
                                          <p:val>
                                            <p:strVal val="ppt_x+.4"/>
                                          </p:val>
                                        </p:tav>
                                      </p:tavLst>
                                    </p:anim>
                                    <p:anim calcmode="lin" valueType="num">
                                      <p:cBhvr>
                                        <p:cTn id="65" dur="1000"/>
                                        <p:tgtEl>
                                          <p:spTgt spid="28">
                                            <p:txEl>
                                              <p:pRg st="0" end="0"/>
                                            </p:txEl>
                                          </p:spTgt>
                                        </p:tgtEl>
                                        <p:attrNameLst>
                                          <p:attrName>ppt_h</p:attrName>
                                        </p:attrNameLst>
                                      </p:cBhvr>
                                      <p:tavLst>
                                        <p:tav tm="0">
                                          <p:val>
                                            <p:strVal val="ppt_h"/>
                                          </p:val>
                                        </p:tav>
                                        <p:tav tm="100000">
                                          <p:val>
                                            <p:strVal val="ppt_h"/>
                                          </p:val>
                                        </p:tav>
                                      </p:tavLst>
                                    </p:anim>
                                    <p:anim calcmode="lin" valueType="num">
                                      <p:cBhvr>
                                        <p:cTn id="66" dur="500" accel="50000">
                                          <p:stCondLst>
                                            <p:cond delay="0"/>
                                          </p:stCondLst>
                                        </p:cTn>
                                        <p:tgtEl>
                                          <p:spTgt spid="28">
                                            <p:txEl>
                                              <p:pRg st="0" end="0"/>
                                            </p:txEl>
                                          </p:spTgt>
                                        </p:tgtEl>
                                        <p:attrNameLst>
                                          <p:attrName>ppt_w</p:attrName>
                                        </p:attrNameLst>
                                      </p:cBhvr>
                                      <p:tavLst>
                                        <p:tav tm="0">
                                          <p:val>
                                            <p:strVal val="ppt_w"/>
                                          </p:val>
                                        </p:tav>
                                        <p:tav tm="100000">
                                          <p:val>
                                            <p:strVal val="ppt_w*.05"/>
                                          </p:val>
                                        </p:tav>
                                      </p:tavLst>
                                    </p:anim>
                                    <p:anim calcmode="lin" valueType="num">
                                      <p:cBhvr>
                                        <p:cTn id="67" dur="500" decel="50000">
                                          <p:stCondLst>
                                            <p:cond delay="500"/>
                                          </p:stCondLst>
                                        </p:cTn>
                                        <p:tgtEl>
                                          <p:spTgt spid="28">
                                            <p:txEl>
                                              <p:pRg st="0" end="0"/>
                                            </p:txEl>
                                          </p:spTgt>
                                        </p:tgtEl>
                                        <p:attrNameLst>
                                          <p:attrName>ppt_w</p:attrName>
                                        </p:attrNameLst>
                                      </p:cBhvr>
                                      <p:tavLst>
                                        <p:tav tm="0">
                                          <p:val>
                                            <p:strVal val="ppt_w"/>
                                          </p:val>
                                        </p:tav>
                                        <p:tav tm="100000">
                                          <p:val>
                                            <p:strVal val="ppt_w/.05"/>
                                          </p:val>
                                        </p:tav>
                                      </p:tavLst>
                                    </p:anim>
                                    <p:anim calcmode="lin" valueType="num">
                                      <p:cBhvr>
                                        <p:cTn id="68" dur="500" accel="50000">
                                          <p:stCondLst>
                                            <p:cond delay="500"/>
                                          </p:stCondLst>
                                        </p:cTn>
                                        <p:tgtEl>
                                          <p:spTgt spid="28">
                                            <p:txEl>
                                              <p:pRg st="0" end="0"/>
                                            </p:txEl>
                                          </p:spTgt>
                                        </p:tgtEl>
                                        <p:attrNameLst>
                                          <p:attrName>style.rotation</p:attrName>
                                        </p:attrNameLst>
                                      </p:cBhvr>
                                      <p:tavLst>
                                        <p:tav tm="0">
                                          <p:val>
                                            <p:fltVal val="0"/>
                                          </p:val>
                                        </p:tav>
                                        <p:tav tm="100000">
                                          <p:val>
                                            <p:fltVal val="-90"/>
                                          </p:val>
                                        </p:tav>
                                      </p:tavLst>
                                    </p:anim>
                                    <p:set>
                                      <p:cBhvr>
                                        <p:cTn id="69" dur="1" fill="hold">
                                          <p:stCondLst>
                                            <p:cond delay="999"/>
                                          </p:stCondLst>
                                        </p:cTn>
                                        <p:tgtEl>
                                          <p:spTgt spid="28">
                                            <p:txEl>
                                              <p:pRg st="0" end="0"/>
                                            </p:txEl>
                                          </p:spTgt>
                                        </p:tgtEl>
                                        <p:attrNameLst>
                                          <p:attrName>style.visibility</p:attrName>
                                        </p:attrNameLst>
                                      </p:cBhvr>
                                      <p:to>
                                        <p:strVal val="hidden"/>
                                      </p:to>
                                    </p:set>
                                  </p:childTnLst>
                                </p:cTn>
                              </p:par>
                              <p:par>
                                <p:cTn id="70" presetID="25" presetClass="exit" presetSubtype="0" fill="hold" grpId="0" nodeType="withEffect">
                                  <p:stCondLst>
                                    <p:cond delay="0"/>
                                  </p:stCondLst>
                                  <p:iterate type="lt">
                                    <p:tmPct val="0"/>
                                  </p:iterate>
                                  <p:childTnLst>
                                    <p:animEffect transition="out" filter="fade">
                                      <p:cBhvr>
                                        <p:cTn id="71" dur="1000" accel="50000">
                                          <p:stCondLst>
                                            <p:cond delay="0"/>
                                          </p:stCondLst>
                                        </p:cTn>
                                        <p:tgtEl>
                                          <p:spTgt spid="28">
                                            <p:txEl>
                                              <p:pRg st="1" end="1"/>
                                            </p:txEl>
                                          </p:spTgt>
                                        </p:tgtEl>
                                      </p:cBhvr>
                                    </p:animEffect>
                                    <p:anim calcmode="lin" valueType="num">
                                      <p:cBhvr>
                                        <p:cTn id="72" dur="500" accel="50000">
                                          <p:stCondLst>
                                            <p:cond delay="0"/>
                                          </p:stCondLst>
                                        </p:cTn>
                                        <p:tgtEl>
                                          <p:spTgt spid="28">
                                            <p:txEl>
                                              <p:pRg st="1" end="1"/>
                                            </p:txEl>
                                          </p:spTgt>
                                        </p:tgtEl>
                                        <p:attrNameLst>
                                          <p:attrName>ppt_y</p:attrName>
                                        </p:attrNameLst>
                                      </p:cBhvr>
                                      <p:tavLst>
                                        <p:tav tm="0">
                                          <p:val>
                                            <p:strVal val="ppt_y"/>
                                          </p:val>
                                        </p:tav>
                                        <p:tav tm="100000">
                                          <p:val>
                                            <p:strVal val="ppt_y+.1"/>
                                          </p:val>
                                        </p:tav>
                                      </p:tavLst>
                                    </p:anim>
                                    <p:anim calcmode="lin" valueType="num">
                                      <p:cBhvr>
                                        <p:cTn id="73" dur="500" decel="50000">
                                          <p:stCondLst>
                                            <p:cond delay="500"/>
                                          </p:stCondLst>
                                        </p:cTn>
                                        <p:tgtEl>
                                          <p:spTgt spid="28">
                                            <p:txEl>
                                              <p:pRg st="1" end="1"/>
                                            </p:txEl>
                                          </p:spTgt>
                                        </p:tgtEl>
                                        <p:attrNameLst>
                                          <p:attrName>ppt_y</p:attrName>
                                        </p:attrNameLst>
                                      </p:cBhvr>
                                      <p:tavLst>
                                        <p:tav tm="0">
                                          <p:val>
                                            <p:strVal val="ppt_y"/>
                                          </p:val>
                                        </p:tav>
                                        <p:tav tm="100000">
                                          <p:val>
                                            <p:strVal val="ppt_y-.1"/>
                                          </p:val>
                                        </p:tav>
                                      </p:tavLst>
                                    </p:anim>
                                    <p:anim calcmode="lin" valueType="num">
                                      <p:cBhvr>
                                        <p:cTn id="74" dur="500" accel="50000">
                                          <p:stCondLst>
                                            <p:cond delay="500"/>
                                          </p:stCondLst>
                                        </p:cTn>
                                        <p:tgtEl>
                                          <p:spTgt spid="28">
                                            <p:txEl>
                                              <p:pRg st="1" end="1"/>
                                            </p:txEl>
                                          </p:spTgt>
                                        </p:tgtEl>
                                        <p:attrNameLst>
                                          <p:attrName>ppt_x</p:attrName>
                                        </p:attrNameLst>
                                      </p:cBhvr>
                                      <p:tavLst>
                                        <p:tav tm="0">
                                          <p:val>
                                            <p:strVal val="ppt_x"/>
                                          </p:val>
                                        </p:tav>
                                        <p:tav tm="100000">
                                          <p:val>
                                            <p:strVal val="ppt_x+.4"/>
                                          </p:val>
                                        </p:tav>
                                      </p:tavLst>
                                    </p:anim>
                                    <p:anim calcmode="lin" valueType="num">
                                      <p:cBhvr>
                                        <p:cTn id="75" dur="1000"/>
                                        <p:tgtEl>
                                          <p:spTgt spid="28">
                                            <p:txEl>
                                              <p:pRg st="1" end="1"/>
                                            </p:txEl>
                                          </p:spTgt>
                                        </p:tgtEl>
                                        <p:attrNameLst>
                                          <p:attrName>ppt_h</p:attrName>
                                        </p:attrNameLst>
                                      </p:cBhvr>
                                      <p:tavLst>
                                        <p:tav tm="0">
                                          <p:val>
                                            <p:strVal val="ppt_h"/>
                                          </p:val>
                                        </p:tav>
                                        <p:tav tm="100000">
                                          <p:val>
                                            <p:strVal val="ppt_h"/>
                                          </p:val>
                                        </p:tav>
                                      </p:tavLst>
                                    </p:anim>
                                    <p:anim calcmode="lin" valueType="num">
                                      <p:cBhvr>
                                        <p:cTn id="76" dur="500" accel="50000">
                                          <p:stCondLst>
                                            <p:cond delay="0"/>
                                          </p:stCondLst>
                                        </p:cTn>
                                        <p:tgtEl>
                                          <p:spTgt spid="28">
                                            <p:txEl>
                                              <p:pRg st="1" end="1"/>
                                            </p:txEl>
                                          </p:spTgt>
                                        </p:tgtEl>
                                        <p:attrNameLst>
                                          <p:attrName>ppt_w</p:attrName>
                                        </p:attrNameLst>
                                      </p:cBhvr>
                                      <p:tavLst>
                                        <p:tav tm="0">
                                          <p:val>
                                            <p:strVal val="ppt_w"/>
                                          </p:val>
                                        </p:tav>
                                        <p:tav tm="100000">
                                          <p:val>
                                            <p:strVal val="ppt_w*.05"/>
                                          </p:val>
                                        </p:tav>
                                      </p:tavLst>
                                    </p:anim>
                                    <p:anim calcmode="lin" valueType="num">
                                      <p:cBhvr>
                                        <p:cTn id="77" dur="500" decel="50000">
                                          <p:stCondLst>
                                            <p:cond delay="500"/>
                                          </p:stCondLst>
                                        </p:cTn>
                                        <p:tgtEl>
                                          <p:spTgt spid="28">
                                            <p:txEl>
                                              <p:pRg st="1" end="1"/>
                                            </p:txEl>
                                          </p:spTgt>
                                        </p:tgtEl>
                                        <p:attrNameLst>
                                          <p:attrName>ppt_w</p:attrName>
                                        </p:attrNameLst>
                                      </p:cBhvr>
                                      <p:tavLst>
                                        <p:tav tm="0">
                                          <p:val>
                                            <p:strVal val="ppt_w"/>
                                          </p:val>
                                        </p:tav>
                                        <p:tav tm="100000">
                                          <p:val>
                                            <p:strVal val="ppt_w/.05"/>
                                          </p:val>
                                        </p:tav>
                                      </p:tavLst>
                                    </p:anim>
                                    <p:anim calcmode="lin" valueType="num">
                                      <p:cBhvr>
                                        <p:cTn id="78" dur="500" accel="50000">
                                          <p:stCondLst>
                                            <p:cond delay="500"/>
                                          </p:stCondLst>
                                        </p:cTn>
                                        <p:tgtEl>
                                          <p:spTgt spid="28">
                                            <p:txEl>
                                              <p:pRg st="1" end="1"/>
                                            </p:txEl>
                                          </p:spTgt>
                                        </p:tgtEl>
                                        <p:attrNameLst>
                                          <p:attrName>style.rotation</p:attrName>
                                        </p:attrNameLst>
                                      </p:cBhvr>
                                      <p:tavLst>
                                        <p:tav tm="0">
                                          <p:val>
                                            <p:fltVal val="0"/>
                                          </p:val>
                                        </p:tav>
                                        <p:tav tm="100000">
                                          <p:val>
                                            <p:fltVal val="-90"/>
                                          </p:val>
                                        </p:tav>
                                      </p:tavLst>
                                    </p:anim>
                                    <p:set>
                                      <p:cBhvr>
                                        <p:cTn id="79" dur="1" fill="hold">
                                          <p:stCondLst>
                                            <p:cond delay="999"/>
                                          </p:stCondLst>
                                        </p:cTn>
                                        <p:tgtEl>
                                          <p:spTgt spid="28">
                                            <p:txEl>
                                              <p:pRg st="1" end="1"/>
                                            </p:txEl>
                                          </p:spTgt>
                                        </p:tgtEl>
                                        <p:attrNameLst>
                                          <p:attrName>style.visibility</p:attrName>
                                        </p:attrNameLst>
                                      </p:cBhvr>
                                      <p:to>
                                        <p:strVal val="hidden"/>
                                      </p:to>
                                    </p:set>
                                  </p:childTnLst>
                                </p:cTn>
                              </p:par>
                              <p:par>
                                <p:cTn id="80" presetID="2" presetClass="entr" presetSubtype="8"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fill="hold"/>
                                        <p:tgtEl>
                                          <p:spTgt spid="11"/>
                                        </p:tgtEl>
                                        <p:attrNameLst>
                                          <p:attrName>ppt_x</p:attrName>
                                        </p:attrNameLst>
                                      </p:cBhvr>
                                      <p:tavLst>
                                        <p:tav tm="0">
                                          <p:val>
                                            <p:strVal val="0-#ppt_w/2"/>
                                          </p:val>
                                        </p:tav>
                                        <p:tav tm="100000">
                                          <p:val>
                                            <p:strVal val="#ppt_x"/>
                                          </p:val>
                                        </p:tav>
                                      </p:tavLst>
                                    </p:anim>
                                    <p:anim calcmode="lin" valueType="num">
                                      <p:cBhvr additive="base">
                                        <p:cTn id="83" dur="500" fill="hold"/>
                                        <p:tgtEl>
                                          <p:spTgt spid="11"/>
                                        </p:tgtEl>
                                        <p:attrNameLst>
                                          <p:attrName>ppt_y</p:attrName>
                                        </p:attrNameLst>
                                      </p:cBhvr>
                                      <p:tavLst>
                                        <p:tav tm="0">
                                          <p:val>
                                            <p:strVal val="#ppt_y"/>
                                          </p:val>
                                        </p:tav>
                                        <p:tav tm="100000">
                                          <p:val>
                                            <p:strVal val="#ppt_y"/>
                                          </p:val>
                                        </p:tav>
                                      </p:tavLst>
                                    </p:anim>
                                  </p:childTnLst>
                                </p:cTn>
                              </p:par>
                              <p:par>
                                <p:cTn id="84" presetID="10" presetClass="entr" presetSubtype="0" fill="hold" nodeType="withEffect">
                                  <p:stCondLst>
                                    <p:cond delay="1000"/>
                                  </p:stCondLst>
                                  <p:iterate type="lt">
                                    <p:tmPct val="12000"/>
                                  </p:iterate>
                                  <p:childTnLst>
                                    <p:set>
                                      <p:cBhvr>
                                        <p:cTn id="85" dur="1" fill="hold">
                                          <p:stCondLst>
                                            <p:cond delay="0"/>
                                          </p:stCondLst>
                                        </p:cTn>
                                        <p:tgtEl>
                                          <p:spTgt spid="15">
                                            <p:txEl>
                                              <p:pRg st="2" end="2"/>
                                            </p:txEl>
                                          </p:spTgt>
                                        </p:tgtEl>
                                        <p:attrNameLst>
                                          <p:attrName>style.visibility</p:attrName>
                                        </p:attrNameLst>
                                      </p:cBhvr>
                                      <p:to>
                                        <p:strVal val="visible"/>
                                      </p:to>
                                    </p:set>
                                    <p:animEffect transition="in" filter="fade">
                                      <p:cBhvr>
                                        <p:cTn id="86" dur="500"/>
                                        <p:tgtEl>
                                          <p:spTgt spid="15">
                                            <p:txEl>
                                              <p:pRg st="2" end="2"/>
                                            </p:txEl>
                                          </p:spTgt>
                                        </p:tgtEl>
                                      </p:cBhvr>
                                    </p:animEffect>
                                  </p:childTnLst>
                                  <p:subTnLst>
                                    <p:animClr clrSpc="rgb" dir="cw">
                                      <p:cBhvr override="childStyle">
                                        <p:cTn dur="1" fill="hold" display="0" masterRel="nextClick" afterEffect="1"/>
                                        <p:tgtEl>
                                          <p:spTgt spid="15">
                                            <p:txEl>
                                              <p:pRg st="2" end="2"/>
                                            </p:txEl>
                                          </p:spTgt>
                                        </p:tgtEl>
                                        <p:attrNameLst>
                                          <p:attrName>ppt_c</p:attrName>
                                        </p:attrNameLst>
                                      </p:cBhvr>
                                      <p:to>
                                        <a:srgbClr val="808080"/>
                                      </p:to>
                                    </p:animClr>
                                  </p:sub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iterate type="lt">
                                    <p:tmPct val="12000"/>
                                  </p:iterate>
                                  <p:childTnLst>
                                    <p:set>
                                      <p:cBhvr>
                                        <p:cTn id="90" dur="1" fill="hold">
                                          <p:stCondLst>
                                            <p:cond delay="0"/>
                                          </p:stCondLst>
                                        </p:cTn>
                                        <p:tgtEl>
                                          <p:spTgt spid="16">
                                            <p:txEl>
                                              <p:pRg st="6" end="6"/>
                                            </p:txEl>
                                          </p:spTgt>
                                        </p:tgtEl>
                                        <p:attrNameLst>
                                          <p:attrName>style.visibility</p:attrName>
                                        </p:attrNameLst>
                                      </p:cBhvr>
                                      <p:to>
                                        <p:strVal val="visible"/>
                                      </p:to>
                                    </p:set>
                                    <p:animEffect transition="in" filter="fade">
                                      <p:cBhvr>
                                        <p:cTn id="91" dur="500"/>
                                        <p:tgtEl>
                                          <p:spTgt spid="16">
                                            <p:txEl>
                                              <p:pRg st="6" end="6"/>
                                            </p:txEl>
                                          </p:spTgt>
                                        </p:tgtEl>
                                      </p:cBhvr>
                                    </p:animEffect>
                                  </p:childTnLst>
                                  <p:subTnLst>
                                    <p:animClr clrSpc="rgb" dir="cw">
                                      <p:cBhvr override="childStyle">
                                        <p:cTn dur="1" fill="hold" display="0" masterRel="nextClick" afterEffect="1"/>
                                        <p:tgtEl>
                                          <p:spTgt spid="16">
                                            <p:txEl>
                                              <p:pRg st="6" end="6"/>
                                            </p:txEl>
                                          </p:spTgt>
                                        </p:tgtEl>
                                        <p:attrNameLst>
                                          <p:attrName>ppt_c</p:attrName>
                                        </p:attrNameLst>
                                      </p:cBhvr>
                                      <p:to>
                                        <a:srgbClr val="808080"/>
                                      </p:to>
                                    </p:animClr>
                                  </p:subTnLst>
                                </p:cTn>
                              </p:par>
                              <p:par>
                                <p:cTn id="92" presetID="16" presetClass="entr" presetSubtype="21" fill="hold" grpId="0" nodeType="withEffect">
                                  <p:stCondLst>
                                    <p:cond delay="0"/>
                                  </p:stCondLst>
                                  <p:iterate type="lt">
                                    <p:tmPct val="10000"/>
                                  </p:iterate>
                                  <p:childTnLst>
                                    <p:set>
                                      <p:cBhvr>
                                        <p:cTn id="93" dur="1" fill="hold">
                                          <p:stCondLst>
                                            <p:cond delay="0"/>
                                          </p:stCondLst>
                                        </p:cTn>
                                        <p:tgtEl>
                                          <p:spTgt spid="29"/>
                                        </p:tgtEl>
                                        <p:attrNameLst>
                                          <p:attrName>style.visibility</p:attrName>
                                        </p:attrNameLst>
                                      </p:cBhvr>
                                      <p:to>
                                        <p:strVal val="visible"/>
                                      </p:to>
                                    </p:set>
                                    <p:animEffect transition="in" filter="barn(inVertical)">
                                      <p:cBhvr>
                                        <p:cTn id="94" dur="500"/>
                                        <p:tgtEl>
                                          <p:spTgt spid="29"/>
                                        </p:tgtEl>
                                      </p:cBhvr>
                                    </p:animEffec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par>
                    <p:cTn id="95" fill="hold">
                      <p:stCondLst>
                        <p:cond delay="indefinite"/>
                      </p:stCondLst>
                      <p:childTnLst>
                        <p:par>
                          <p:cTn id="96" fill="hold">
                            <p:stCondLst>
                              <p:cond delay="0"/>
                            </p:stCondLst>
                            <p:childTnLst>
                              <p:par>
                                <p:cTn id="97" presetID="2" presetClass="entr" presetSubtype="8" fill="hold" nodeType="clickEffect">
                                  <p:stCondLst>
                                    <p:cond delay="0"/>
                                  </p:stCondLst>
                                  <p:childTnLst>
                                    <p:set>
                                      <p:cBhvr>
                                        <p:cTn id="98" dur="1" fill="hold">
                                          <p:stCondLst>
                                            <p:cond delay="0"/>
                                          </p:stCondLst>
                                        </p:cTn>
                                        <p:tgtEl>
                                          <p:spTgt spid="10"/>
                                        </p:tgtEl>
                                        <p:attrNameLst>
                                          <p:attrName>style.visibility</p:attrName>
                                        </p:attrNameLst>
                                      </p:cBhvr>
                                      <p:to>
                                        <p:strVal val="visible"/>
                                      </p:to>
                                    </p:set>
                                    <p:anim calcmode="lin" valueType="num">
                                      <p:cBhvr additive="base">
                                        <p:cTn id="99" dur="500" fill="hold"/>
                                        <p:tgtEl>
                                          <p:spTgt spid="10"/>
                                        </p:tgtEl>
                                        <p:attrNameLst>
                                          <p:attrName>ppt_x</p:attrName>
                                        </p:attrNameLst>
                                      </p:cBhvr>
                                      <p:tavLst>
                                        <p:tav tm="0">
                                          <p:val>
                                            <p:strVal val="0-#ppt_w/2"/>
                                          </p:val>
                                        </p:tav>
                                        <p:tav tm="100000">
                                          <p:val>
                                            <p:strVal val="#ppt_x"/>
                                          </p:val>
                                        </p:tav>
                                      </p:tavLst>
                                    </p:anim>
                                    <p:anim calcmode="lin" valueType="num">
                                      <p:cBhvr additive="base">
                                        <p:cTn id="100" dur="500" fill="hold"/>
                                        <p:tgtEl>
                                          <p:spTgt spid="10"/>
                                        </p:tgtEl>
                                        <p:attrNameLst>
                                          <p:attrName>ppt_y</p:attrName>
                                        </p:attrNameLst>
                                      </p:cBhvr>
                                      <p:tavLst>
                                        <p:tav tm="0">
                                          <p:val>
                                            <p:strVal val="#ppt_y"/>
                                          </p:val>
                                        </p:tav>
                                        <p:tav tm="100000">
                                          <p:val>
                                            <p:strVal val="#ppt_y"/>
                                          </p:val>
                                        </p:tav>
                                      </p:tavLst>
                                    </p:anim>
                                  </p:childTnLst>
                                </p:cTn>
                              </p:par>
                            </p:childTnLst>
                          </p:cTn>
                        </p:par>
                        <p:par>
                          <p:cTn id="101" fill="hold">
                            <p:stCondLst>
                              <p:cond delay="500"/>
                            </p:stCondLst>
                            <p:childTnLst>
                              <p:par>
                                <p:cTn id="102" presetID="10" presetClass="entr" presetSubtype="0" fill="hold" nodeType="afterEffect">
                                  <p:stCondLst>
                                    <p:cond delay="1000"/>
                                  </p:stCondLst>
                                  <p:iterate type="lt">
                                    <p:tmPct val="12000"/>
                                  </p:iterate>
                                  <p:childTnLst>
                                    <p:set>
                                      <p:cBhvr>
                                        <p:cTn id="103" dur="1" fill="hold">
                                          <p:stCondLst>
                                            <p:cond delay="0"/>
                                          </p:stCondLst>
                                        </p:cTn>
                                        <p:tgtEl>
                                          <p:spTgt spid="14">
                                            <p:txEl>
                                              <p:pRg st="0" end="0"/>
                                            </p:txEl>
                                          </p:spTgt>
                                        </p:tgtEl>
                                        <p:attrNameLst>
                                          <p:attrName>style.visibility</p:attrName>
                                        </p:attrNameLst>
                                      </p:cBhvr>
                                      <p:to>
                                        <p:strVal val="visible"/>
                                      </p:to>
                                    </p:set>
                                    <p:animEffect transition="in" filter="fade">
                                      <p:cBhvr>
                                        <p:cTn id="104" dur="500"/>
                                        <p:tgtEl>
                                          <p:spTgt spid="14">
                                            <p:txEl>
                                              <p:pRg st="0" end="0"/>
                                            </p:txEl>
                                          </p:spTgt>
                                        </p:tgtEl>
                                      </p:cBhvr>
                                    </p:animEffect>
                                  </p:childTnLst>
                                  <p:subTnLst>
                                    <p:animClr clrSpc="rgb" dir="cw">
                                      <p:cBhvr override="childStyle">
                                        <p:cTn dur="1" fill="hold" display="0" masterRel="nextClick" afterEffect="1"/>
                                        <p:tgtEl>
                                          <p:spTgt spid="14">
                                            <p:txEl>
                                              <p:pRg st="0" end="0"/>
                                            </p:txEl>
                                          </p:spTgt>
                                        </p:tgtEl>
                                        <p:attrNameLst>
                                          <p:attrName>ppt_c</p:attrName>
                                        </p:attrNameLst>
                                      </p:cBhvr>
                                      <p:to>
                                        <a:srgbClr val="808080"/>
                                      </p:to>
                                    </p:animClr>
                                  </p:sub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nodeType="clickEffect">
                                  <p:stCondLst>
                                    <p:cond delay="0"/>
                                  </p:stCondLst>
                                  <p:childTnLst>
                                    <p:set>
                                      <p:cBhvr>
                                        <p:cTn id="108" dur="1" fill="hold">
                                          <p:stCondLst>
                                            <p:cond delay="0"/>
                                          </p:stCondLst>
                                        </p:cTn>
                                        <p:tgtEl>
                                          <p:spTgt spid="17">
                                            <p:txEl>
                                              <p:pRg st="7" end="7"/>
                                            </p:txEl>
                                          </p:spTgt>
                                        </p:tgtEl>
                                        <p:attrNameLst>
                                          <p:attrName>style.visibility</p:attrName>
                                        </p:attrNameLst>
                                      </p:cBhvr>
                                      <p:to>
                                        <p:strVal val="visible"/>
                                      </p:to>
                                    </p:set>
                                    <p:animEffect transition="in" filter="fade">
                                      <p:cBhvr>
                                        <p:cTn id="109" dur="500"/>
                                        <p:tgtEl>
                                          <p:spTgt spid="17">
                                            <p:txEl>
                                              <p:pRg st="7" end="7"/>
                                            </p:txEl>
                                          </p:spTgt>
                                        </p:tgtEl>
                                      </p:cBhvr>
                                    </p:animEffect>
                                  </p:childTnLst>
                                </p:cTn>
                              </p:par>
                              <p:par>
                                <p:cTn id="110" presetID="2" presetClass="entr" presetSubtype="2" fill="hold" grpId="0" nodeType="withEffect">
                                  <p:stCondLst>
                                    <p:cond delay="0"/>
                                  </p:stCondLst>
                                  <p:childTnLst>
                                    <p:set>
                                      <p:cBhvr>
                                        <p:cTn id="111" dur="1" fill="hold">
                                          <p:stCondLst>
                                            <p:cond delay="0"/>
                                          </p:stCondLst>
                                        </p:cTn>
                                        <p:tgtEl>
                                          <p:spTgt spid="18"/>
                                        </p:tgtEl>
                                        <p:attrNameLst>
                                          <p:attrName>style.visibility</p:attrName>
                                        </p:attrNameLst>
                                      </p:cBhvr>
                                      <p:to>
                                        <p:strVal val="visible"/>
                                      </p:to>
                                    </p:set>
                                    <p:anim calcmode="lin" valueType="num">
                                      <p:cBhvr additive="base">
                                        <p:cTn id="112" dur="500" fill="hold"/>
                                        <p:tgtEl>
                                          <p:spTgt spid="18"/>
                                        </p:tgtEl>
                                        <p:attrNameLst>
                                          <p:attrName>ppt_x</p:attrName>
                                        </p:attrNameLst>
                                      </p:cBhvr>
                                      <p:tavLst>
                                        <p:tav tm="0">
                                          <p:val>
                                            <p:strVal val="1+#ppt_w/2"/>
                                          </p:val>
                                        </p:tav>
                                        <p:tav tm="100000">
                                          <p:val>
                                            <p:strVal val="#ppt_x"/>
                                          </p:val>
                                        </p:tav>
                                      </p:tavLst>
                                    </p:anim>
                                    <p:anim calcmode="lin" valueType="num">
                                      <p:cBhvr additive="base">
                                        <p:cTn id="113" dur="500" fill="hold"/>
                                        <p:tgtEl>
                                          <p:spTgt spid="18"/>
                                        </p:tgtEl>
                                        <p:attrNameLst>
                                          <p:attrName>ppt_y</p:attrName>
                                        </p:attrNameLst>
                                      </p:cBhvr>
                                      <p:tavLst>
                                        <p:tav tm="0">
                                          <p:val>
                                            <p:strVal val="#ppt_y"/>
                                          </p:val>
                                        </p:tav>
                                        <p:tav tm="100000">
                                          <p:val>
                                            <p:strVal val="#ppt_y"/>
                                          </p:val>
                                        </p:tav>
                                      </p:tavLst>
                                    </p:anim>
                                  </p:childTnLst>
                                </p:cTn>
                              </p:par>
                              <p:par>
                                <p:cTn id="114" presetID="2" presetClass="entr" presetSubtype="1" fill="hold" nodeType="withEffect">
                                  <p:stCondLst>
                                    <p:cond delay="1000"/>
                                  </p:stCondLst>
                                  <p:childTnLst>
                                    <p:set>
                                      <p:cBhvr>
                                        <p:cTn id="115" dur="1" fill="hold">
                                          <p:stCondLst>
                                            <p:cond delay="0"/>
                                          </p:stCondLst>
                                        </p:cTn>
                                        <p:tgtEl>
                                          <p:spTgt spid="34"/>
                                        </p:tgtEl>
                                        <p:attrNameLst>
                                          <p:attrName>style.visibility</p:attrName>
                                        </p:attrNameLst>
                                      </p:cBhvr>
                                      <p:to>
                                        <p:strVal val="visible"/>
                                      </p:to>
                                    </p:set>
                                    <p:anim calcmode="lin" valueType="num">
                                      <p:cBhvr additive="base">
                                        <p:cTn id="116" dur="3000" fill="hold"/>
                                        <p:tgtEl>
                                          <p:spTgt spid="34"/>
                                        </p:tgtEl>
                                        <p:attrNameLst>
                                          <p:attrName>ppt_x</p:attrName>
                                        </p:attrNameLst>
                                      </p:cBhvr>
                                      <p:tavLst>
                                        <p:tav tm="0">
                                          <p:val>
                                            <p:strVal val="#ppt_x"/>
                                          </p:val>
                                        </p:tav>
                                        <p:tav tm="100000">
                                          <p:val>
                                            <p:strVal val="#ppt_x"/>
                                          </p:val>
                                        </p:tav>
                                      </p:tavLst>
                                    </p:anim>
                                    <p:anim calcmode="lin" valueType="num">
                                      <p:cBhvr additive="base">
                                        <p:cTn id="117" dur="3000" fill="hold"/>
                                        <p:tgtEl>
                                          <p:spTgt spid="34"/>
                                        </p:tgtEl>
                                        <p:attrNameLst>
                                          <p:attrName>ppt_y</p:attrName>
                                        </p:attrNameLst>
                                      </p:cBhvr>
                                      <p:tavLst>
                                        <p:tav tm="0">
                                          <p:val>
                                            <p:strVal val="0-#ppt_h/2"/>
                                          </p:val>
                                        </p:tav>
                                        <p:tav tm="100000">
                                          <p:val>
                                            <p:strVal val="#ppt_y"/>
                                          </p:val>
                                        </p:tav>
                                      </p:tavLst>
                                    </p:anim>
                                  </p:childTnLst>
                                </p:cTn>
                              </p:par>
                              <p:par>
                                <p:cTn id="118" presetID="35" presetClass="entr" presetSubtype="0" fill="hold" nodeType="withEffect">
                                  <p:stCondLst>
                                    <p:cond delay="1000"/>
                                  </p:stCondLst>
                                  <p:childTnLst>
                                    <p:set>
                                      <p:cBhvr>
                                        <p:cTn id="119" dur="1" fill="hold">
                                          <p:stCondLst>
                                            <p:cond delay="0"/>
                                          </p:stCondLst>
                                        </p:cTn>
                                        <p:tgtEl>
                                          <p:spTgt spid="21"/>
                                        </p:tgtEl>
                                        <p:attrNameLst>
                                          <p:attrName>style.visibility</p:attrName>
                                        </p:attrNameLst>
                                      </p:cBhvr>
                                      <p:to>
                                        <p:strVal val="visible"/>
                                      </p:to>
                                    </p:set>
                                    <p:animEffect transition="in" filter="fade">
                                      <p:cBhvr>
                                        <p:cTn id="120" dur="3000"/>
                                        <p:tgtEl>
                                          <p:spTgt spid="21"/>
                                        </p:tgtEl>
                                      </p:cBhvr>
                                    </p:animEffect>
                                    <p:anim calcmode="lin" valueType="num">
                                      <p:cBhvr>
                                        <p:cTn id="121" dur="3000" fill="hold"/>
                                        <p:tgtEl>
                                          <p:spTgt spid="21"/>
                                        </p:tgtEl>
                                        <p:attrNameLst>
                                          <p:attrName>style.rotation</p:attrName>
                                        </p:attrNameLst>
                                      </p:cBhvr>
                                      <p:tavLst>
                                        <p:tav tm="0">
                                          <p:val>
                                            <p:fltVal val="720"/>
                                          </p:val>
                                        </p:tav>
                                        <p:tav tm="100000">
                                          <p:val>
                                            <p:fltVal val="0"/>
                                          </p:val>
                                        </p:tav>
                                      </p:tavLst>
                                    </p:anim>
                                    <p:anim calcmode="lin" valueType="num">
                                      <p:cBhvr>
                                        <p:cTn id="122" dur="3000" fill="hold"/>
                                        <p:tgtEl>
                                          <p:spTgt spid="21"/>
                                        </p:tgtEl>
                                        <p:attrNameLst>
                                          <p:attrName>ppt_h</p:attrName>
                                        </p:attrNameLst>
                                      </p:cBhvr>
                                      <p:tavLst>
                                        <p:tav tm="0">
                                          <p:val>
                                            <p:fltVal val="0"/>
                                          </p:val>
                                        </p:tav>
                                        <p:tav tm="100000">
                                          <p:val>
                                            <p:strVal val="#ppt_h"/>
                                          </p:val>
                                        </p:tav>
                                      </p:tavLst>
                                    </p:anim>
                                    <p:anim calcmode="lin" valueType="num">
                                      <p:cBhvr>
                                        <p:cTn id="123" dur="3000" fill="hold"/>
                                        <p:tgtEl>
                                          <p:spTgt spid="21"/>
                                        </p:tgtEl>
                                        <p:attrNameLst>
                                          <p:attrName>ppt_w</p:attrName>
                                        </p:attrNameLst>
                                      </p:cBhvr>
                                      <p:tavLst>
                                        <p:tav tm="0">
                                          <p:val>
                                            <p:fltVal val="0"/>
                                          </p:val>
                                        </p:tav>
                                        <p:tav tm="100000">
                                          <p:val>
                                            <p:strVal val="#ppt_w"/>
                                          </p:val>
                                        </p:tav>
                                      </p:tavLst>
                                    </p:anim>
                                  </p:childTnLst>
                                </p:cTn>
                              </p:par>
                              <p:par>
                                <p:cTn id="124" presetID="42" presetClass="entr" presetSubtype="0" fill="hold" nodeType="withEffect">
                                  <p:stCondLst>
                                    <p:cond delay="1000"/>
                                  </p:stCondLst>
                                  <p:childTnLst>
                                    <p:set>
                                      <p:cBhvr>
                                        <p:cTn id="125" dur="1" fill="hold">
                                          <p:stCondLst>
                                            <p:cond delay="0"/>
                                          </p:stCondLst>
                                        </p:cTn>
                                        <p:tgtEl>
                                          <p:spTgt spid="2"/>
                                        </p:tgtEl>
                                        <p:attrNameLst>
                                          <p:attrName>style.visibility</p:attrName>
                                        </p:attrNameLst>
                                      </p:cBhvr>
                                      <p:to>
                                        <p:strVal val="visible"/>
                                      </p:to>
                                    </p:set>
                                    <p:animEffect transition="in" filter="fade">
                                      <p:cBhvr>
                                        <p:cTn id="126" dur="3000"/>
                                        <p:tgtEl>
                                          <p:spTgt spid="2"/>
                                        </p:tgtEl>
                                      </p:cBhvr>
                                    </p:animEffect>
                                    <p:anim calcmode="lin" valueType="num">
                                      <p:cBhvr>
                                        <p:cTn id="127" dur="3000" fill="hold"/>
                                        <p:tgtEl>
                                          <p:spTgt spid="2"/>
                                        </p:tgtEl>
                                        <p:attrNameLst>
                                          <p:attrName>ppt_x</p:attrName>
                                        </p:attrNameLst>
                                      </p:cBhvr>
                                      <p:tavLst>
                                        <p:tav tm="0">
                                          <p:val>
                                            <p:strVal val="#ppt_x"/>
                                          </p:val>
                                        </p:tav>
                                        <p:tav tm="100000">
                                          <p:val>
                                            <p:strVal val="#ppt_x"/>
                                          </p:val>
                                        </p:tav>
                                      </p:tavLst>
                                    </p:anim>
                                    <p:anim calcmode="lin" valueType="num">
                                      <p:cBhvr>
                                        <p:cTn id="128" dur="3000" fill="hold"/>
                                        <p:tgtEl>
                                          <p:spTgt spid="2"/>
                                        </p:tgtEl>
                                        <p:attrNameLst>
                                          <p:attrName>ppt_y</p:attrName>
                                        </p:attrNameLst>
                                      </p:cBhvr>
                                      <p:tavLst>
                                        <p:tav tm="0">
                                          <p:val>
                                            <p:strVal val="#ppt_y+.1"/>
                                          </p:val>
                                        </p:tav>
                                        <p:tav tm="100000">
                                          <p:val>
                                            <p:strVal val="#ppt_y"/>
                                          </p:val>
                                        </p:tav>
                                      </p:tavLst>
                                    </p:anim>
                                  </p:childTnLst>
                                </p:cTn>
                              </p:par>
                              <p:par>
                                <p:cTn id="129" presetID="35" presetClass="entr" presetSubtype="0" fill="hold" nodeType="withEffect">
                                  <p:stCondLst>
                                    <p:cond delay="1000"/>
                                  </p:stCondLst>
                                  <p:childTnLst>
                                    <p:set>
                                      <p:cBhvr>
                                        <p:cTn id="130" dur="1" fill="hold">
                                          <p:stCondLst>
                                            <p:cond delay="0"/>
                                          </p:stCondLst>
                                        </p:cTn>
                                        <p:tgtEl>
                                          <p:spTgt spid="23"/>
                                        </p:tgtEl>
                                        <p:attrNameLst>
                                          <p:attrName>style.visibility</p:attrName>
                                        </p:attrNameLst>
                                      </p:cBhvr>
                                      <p:to>
                                        <p:strVal val="visible"/>
                                      </p:to>
                                    </p:set>
                                    <p:animEffect transition="in" filter="fade">
                                      <p:cBhvr>
                                        <p:cTn id="131" dur="3000"/>
                                        <p:tgtEl>
                                          <p:spTgt spid="23"/>
                                        </p:tgtEl>
                                      </p:cBhvr>
                                    </p:animEffect>
                                    <p:anim calcmode="lin" valueType="num">
                                      <p:cBhvr>
                                        <p:cTn id="132" dur="3000" fill="hold"/>
                                        <p:tgtEl>
                                          <p:spTgt spid="23"/>
                                        </p:tgtEl>
                                        <p:attrNameLst>
                                          <p:attrName>style.rotation</p:attrName>
                                        </p:attrNameLst>
                                      </p:cBhvr>
                                      <p:tavLst>
                                        <p:tav tm="0">
                                          <p:val>
                                            <p:fltVal val="720"/>
                                          </p:val>
                                        </p:tav>
                                        <p:tav tm="100000">
                                          <p:val>
                                            <p:fltVal val="0"/>
                                          </p:val>
                                        </p:tav>
                                      </p:tavLst>
                                    </p:anim>
                                    <p:anim calcmode="lin" valueType="num">
                                      <p:cBhvr>
                                        <p:cTn id="133" dur="3000" fill="hold"/>
                                        <p:tgtEl>
                                          <p:spTgt spid="23"/>
                                        </p:tgtEl>
                                        <p:attrNameLst>
                                          <p:attrName>ppt_h</p:attrName>
                                        </p:attrNameLst>
                                      </p:cBhvr>
                                      <p:tavLst>
                                        <p:tav tm="0">
                                          <p:val>
                                            <p:fltVal val="0"/>
                                          </p:val>
                                        </p:tav>
                                        <p:tav tm="100000">
                                          <p:val>
                                            <p:strVal val="#ppt_h"/>
                                          </p:val>
                                        </p:tav>
                                      </p:tavLst>
                                    </p:anim>
                                    <p:anim calcmode="lin" valueType="num">
                                      <p:cBhvr>
                                        <p:cTn id="134" dur="3000" fill="hold"/>
                                        <p:tgtEl>
                                          <p:spTgt spid="23"/>
                                        </p:tgtEl>
                                        <p:attrNameLst>
                                          <p:attrName>ppt_w</p:attrName>
                                        </p:attrNameLst>
                                      </p:cBhvr>
                                      <p:tavLst>
                                        <p:tav tm="0">
                                          <p:val>
                                            <p:fltVal val="0"/>
                                          </p:val>
                                        </p:tav>
                                        <p:tav tm="100000">
                                          <p:val>
                                            <p:strVal val="#ppt_w"/>
                                          </p:val>
                                        </p:tav>
                                      </p:tavLst>
                                    </p:anim>
                                  </p:childTnLst>
                                </p:cTn>
                              </p:par>
                              <p:par>
                                <p:cTn id="135" presetID="27" presetClass="entr" presetSubtype="0" fill="hold" grpId="0" nodeType="withEffect">
                                  <p:stCondLst>
                                    <p:cond delay="1000"/>
                                  </p:stCondLst>
                                  <p:iterate type="lt">
                                    <p:tmPct val="12000"/>
                                  </p:iterate>
                                  <p:childTnLst>
                                    <p:set>
                                      <p:cBhvr>
                                        <p:cTn id="136" dur="1" fill="hold">
                                          <p:stCondLst>
                                            <p:cond delay="0"/>
                                          </p:stCondLst>
                                        </p:cTn>
                                        <p:tgtEl>
                                          <p:spTgt spid="3"/>
                                        </p:tgtEl>
                                        <p:attrNameLst>
                                          <p:attrName>style.visibility</p:attrName>
                                        </p:attrNameLst>
                                      </p:cBhvr>
                                      <p:to>
                                        <p:strVal val="visible"/>
                                      </p:to>
                                    </p:set>
                                    <p:anim calcmode="discrete" valueType="clr">
                                      <p:cBhvr override="childStyle">
                                        <p:cTn id="137" dur="50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38" dur="500"/>
                                        <p:tgtEl>
                                          <p:spTgt spid="3"/>
                                        </p:tgtEl>
                                        <p:attrNameLst>
                                          <p:attrName>fillcolor</p:attrName>
                                        </p:attrNameLst>
                                      </p:cBhvr>
                                      <p:tavLst>
                                        <p:tav tm="0">
                                          <p:val>
                                            <p:clrVal>
                                              <a:schemeClr val="accent2"/>
                                            </p:clrVal>
                                          </p:val>
                                        </p:tav>
                                        <p:tav tm="50000">
                                          <p:val>
                                            <p:clrVal>
                                              <a:schemeClr val="hlink"/>
                                            </p:clrVal>
                                          </p:val>
                                        </p:tav>
                                      </p:tavLst>
                                    </p:anim>
                                    <p:set>
                                      <p:cBhvr>
                                        <p:cTn id="139" dur="500"/>
                                        <p:tgtEl>
                                          <p:spTgt spid="3"/>
                                        </p:tgtEl>
                                        <p:attrNameLst>
                                          <p:attrName>fill.type</p:attrName>
                                        </p:attrNameLst>
                                      </p:cBhvr>
                                      <p:to>
                                        <p:strVal val="solid"/>
                                      </p:to>
                                    </p:set>
                                  </p:childTnLst>
                                </p:cTn>
                              </p:par>
                              <p:par>
                                <p:cTn id="140" presetID="42" presetClass="entr" presetSubtype="0" fill="hold" grpId="0" nodeType="withEffect">
                                  <p:stCondLst>
                                    <p:cond delay="1000"/>
                                  </p:stCondLst>
                                  <p:childTnLst>
                                    <p:set>
                                      <p:cBhvr>
                                        <p:cTn id="141" dur="1" fill="hold">
                                          <p:stCondLst>
                                            <p:cond delay="0"/>
                                          </p:stCondLst>
                                        </p:cTn>
                                        <p:tgtEl>
                                          <p:spTgt spid="5"/>
                                        </p:tgtEl>
                                        <p:attrNameLst>
                                          <p:attrName>style.visibility</p:attrName>
                                        </p:attrNameLst>
                                      </p:cBhvr>
                                      <p:to>
                                        <p:strVal val="visible"/>
                                      </p:to>
                                    </p:set>
                                    <p:animEffect transition="in" filter="fade">
                                      <p:cBhvr>
                                        <p:cTn id="142" dur="3000"/>
                                        <p:tgtEl>
                                          <p:spTgt spid="5"/>
                                        </p:tgtEl>
                                      </p:cBhvr>
                                    </p:animEffect>
                                    <p:anim calcmode="lin" valueType="num">
                                      <p:cBhvr>
                                        <p:cTn id="143" dur="3000" fill="hold"/>
                                        <p:tgtEl>
                                          <p:spTgt spid="5"/>
                                        </p:tgtEl>
                                        <p:attrNameLst>
                                          <p:attrName>ppt_x</p:attrName>
                                        </p:attrNameLst>
                                      </p:cBhvr>
                                      <p:tavLst>
                                        <p:tav tm="0">
                                          <p:val>
                                            <p:strVal val="#ppt_x"/>
                                          </p:val>
                                        </p:tav>
                                        <p:tav tm="100000">
                                          <p:val>
                                            <p:strVal val="#ppt_x"/>
                                          </p:val>
                                        </p:tav>
                                      </p:tavLst>
                                    </p:anim>
                                    <p:anim calcmode="lin" valueType="num">
                                      <p:cBhvr>
                                        <p:cTn id="144" dur="3000" fill="hold"/>
                                        <p:tgtEl>
                                          <p:spTgt spid="5"/>
                                        </p:tgtEl>
                                        <p:attrNameLst>
                                          <p:attrName>ppt_y</p:attrName>
                                        </p:attrNameLst>
                                      </p:cBhvr>
                                      <p:tavLst>
                                        <p:tav tm="0">
                                          <p:val>
                                            <p:strVal val="#ppt_y+.1"/>
                                          </p:val>
                                        </p:tav>
                                        <p:tav tm="100000">
                                          <p:val>
                                            <p:strVal val="#ppt_y"/>
                                          </p:val>
                                        </p:tav>
                                      </p:tavLst>
                                    </p:anim>
                                  </p:childTnLst>
                                </p:cTn>
                              </p:par>
                              <p:par>
                                <p:cTn id="145" presetID="35" presetClass="entr" presetSubtype="0" fill="hold" nodeType="withEffect">
                                  <p:stCondLst>
                                    <p:cond delay="1000"/>
                                  </p:stCondLst>
                                  <p:childTnLst>
                                    <p:set>
                                      <p:cBhvr>
                                        <p:cTn id="146" dur="1" fill="hold">
                                          <p:stCondLst>
                                            <p:cond delay="0"/>
                                          </p:stCondLst>
                                        </p:cTn>
                                        <p:tgtEl>
                                          <p:spTgt spid="4"/>
                                        </p:tgtEl>
                                        <p:attrNameLst>
                                          <p:attrName>style.visibility</p:attrName>
                                        </p:attrNameLst>
                                      </p:cBhvr>
                                      <p:to>
                                        <p:strVal val="visible"/>
                                      </p:to>
                                    </p:set>
                                    <p:animEffect transition="in" filter="fade">
                                      <p:cBhvr>
                                        <p:cTn id="147" dur="3000"/>
                                        <p:tgtEl>
                                          <p:spTgt spid="4"/>
                                        </p:tgtEl>
                                      </p:cBhvr>
                                    </p:animEffect>
                                    <p:anim calcmode="lin" valueType="num">
                                      <p:cBhvr>
                                        <p:cTn id="148" dur="3000" fill="hold"/>
                                        <p:tgtEl>
                                          <p:spTgt spid="4"/>
                                        </p:tgtEl>
                                        <p:attrNameLst>
                                          <p:attrName>style.rotation</p:attrName>
                                        </p:attrNameLst>
                                      </p:cBhvr>
                                      <p:tavLst>
                                        <p:tav tm="0">
                                          <p:val>
                                            <p:fltVal val="720"/>
                                          </p:val>
                                        </p:tav>
                                        <p:tav tm="100000">
                                          <p:val>
                                            <p:fltVal val="0"/>
                                          </p:val>
                                        </p:tav>
                                      </p:tavLst>
                                    </p:anim>
                                    <p:anim calcmode="lin" valueType="num">
                                      <p:cBhvr>
                                        <p:cTn id="149" dur="3000" fill="hold"/>
                                        <p:tgtEl>
                                          <p:spTgt spid="4"/>
                                        </p:tgtEl>
                                        <p:attrNameLst>
                                          <p:attrName>ppt_h</p:attrName>
                                        </p:attrNameLst>
                                      </p:cBhvr>
                                      <p:tavLst>
                                        <p:tav tm="0">
                                          <p:val>
                                            <p:fltVal val="0"/>
                                          </p:val>
                                        </p:tav>
                                        <p:tav tm="100000">
                                          <p:val>
                                            <p:strVal val="#ppt_h"/>
                                          </p:val>
                                        </p:tav>
                                      </p:tavLst>
                                    </p:anim>
                                    <p:anim calcmode="lin" valueType="num">
                                      <p:cBhvr>
                                        <p:cTn id="150" dur="3000" fill="hold"/>
                                        <p:tgtEl>
                                          <p:spTgt spid="4"/>
                                        </p:tgtEl>
                                        <p:attrNameLst>
                                          <p:attrName>ppt_w</p:attrName>
                                        </p:attrNameLst>
                                      </p:cBhvr>
                                      <p:tavLst>
                                        <p:tav tm="0">
                                          <p:val>
                                            <p:fltVal val="0"/>
                                          </p:val>
                                        </p:tav>
                                        <p:tav tm="100000">
                                          <p:val>
                                            <p:strVal val="#ppt_w"/>
                                          </p:val>
                                        </p:tav>
                                      </p:tavLst>
                                    </p:anim>
                                  </p:childTnLst>
                                </p:cTn>
                              </p:par>
                              <p:par>
                                <p:cTn id="151" presetID="42" presetClass="entr" presetSubtype="0" fill="hold" grpId="0" nodeType="withEffect">
                                  <p:stCondLst>
                                    <p:cond delay="1000"/>
                                  </p:stCondLst>
                                  <p:childTnLst>
                                    <p:set>
                                      <p:cBhvr>
                                        <p:cTn id="152" dur="1" fill="hold">
                                          <p:stCondLst>
                                            <p:cond delay="0"/>
                                          </p:stCondLst>
                                        </p:cTn>
                                        <p:tgtEl>
                                          <p:spTgt spid="6"/>
                                        </p:tgtEl>
                                        <p:attrNameLst>
                                          <p:attrName>style.visibility</p:attrName>
                                        </p:attrNameLst>
                                      </p:cBhvr>
                                      <p:to>
                                        <p:strVal val="visible"/>
                                      </p:to>
                                    </p:set>
                                    <p:animEffect transition="in" filter="fade">
                                      <p:cBhvr>
                                        <p:cTn id="153" dur="3000"/>
                                        <p:tgtEl>
                                          <p:spTgt spid="6"/>
                                        </p:tgtEl>
                                      </p:cBhvr>
                                    </p:animEffect>
                                    <p:anim calcmode="lin" valueType="num">
                                      <p:cBhvr>
                                        <p:cTn id="154" dur="3000" fill="hold"/>
                                        <p:tgtEl>
                                          <p:spTgt spid="6"/>
                                        </p:tgtEl>
                                        <p:attrNameLst>
                                          <p:attrName>ppt_x</p:attrName>
                                        </p:attrNameLst>
                                      </p:cBhvr>
                                      <p:tavLst>
                                        <p:tav tm="0">
                                          <p:val>
                                            <p:strVal val="#ppt_x"/>
                                          </p:val>
                                        </p:tav>
                                        <p:tav tm="100000">
                                          <p:val>
                                            <p:strVal val="#ppt_x"/>
                                          </p:val>
                                        </p:tav>
                                      </p:tavLst>
                                    </p:anim>
                                    <p:anim calcmode="lin" valueType="num">
                                      <p:cBhvr>
                                        <p:cTn id="155" dur="3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6" fill="hold">
                      <p:stCondLst>
                        <p:cond delay="indefinite"/>
                      </p:stCondLst>
                      <p:childTnLst>
                        <p:par>
                          <p:cTn id="157" fill="hold">
                            <p:stCondLst>
                              <p:cond delay="0"/>
                            </p:stCondLst>
                            <p:childTnLst>
                              <p:par>
                                <p:cTn id="158" presetID="2" presetClass="entr" presetSubtype="8" fill="hold" nodeType="clickEffect">
                                  <p:stCondLst>
                                    <p:cond delay="0"/>
                                  </p:stCondLst>
                                  <p:childTnLst>
                                    <p:set>
                                      <p:cBhvr>
                                        <p:cTn id="159" dur="1" fill="hold">
                                          <p:stCondLst>
                                            <p:cond delay="0"/>
                                          </p:stCondLst>
                                        </p:cTn>
                                        <p:tgtEl>
                                          <p:spTgt spid="12"/>
                                        </p:tgtEl>
                                        <p:attrNameLst>
                                          <p:attrName>style.visibility</p:attrName>
                                        </p:attrNameLst>
                                      </p:cBhvr>
                                      <p:to>
                                        <p:strVal val="visible"/>
                                      </p:to>
                                    </p:set>
                                    <p:anim calcmode="lin" valueType="num">
                                      <p:cBhvr additive="base">
                                        <p:cTn id="160" dur="500" fill="hold"/>
                                        <p:tgtEl>
                                          <p:spTgt spid="12"/>
                                        </p:tgtEl>
                                        <p:attrNameLst>
                                          <p:attrName>ppt_x</p:attrName>
                                        </p:attrNameLst>
                                      </p:cBhvr>
                                      <p:tavLst>
                                        <p:tav tm="0">
                                          <p:val>
                                            <p:strVal val="0-#ppt_w/2"/>
                                          </p:val>
                                        </p:tav>
                                        <p:tav tm="100000">
                                          <p:val>
                                            <p:strVal val="#ppt_x"/>
                                          </p:val>
                                        </p:tav>
                                      </p:tavLst>
                                    </p:anim>
                                    <p:anim calcmode="lin" valueType="num">
                                      <p:cBhvr additive="base">
                                        <p:cTn id="161" dur="500" fill="hold"/>
                                        <p:tgtEl>
                                          <p:spTgt spid="12"/>
                                        </p:tgtEl>
                                        <p:attrNameLst>
                                          <p:attrName>ppt_y</p:attrName>
                                        </p:attrNameLst>
                                      </p:cBhvr>
                                      <p:tavLst>
                                        <p:tav tm="0">
                                          <p:val>
                                            <p:strVal val="#ppt_y"/>
                                          </p:val>
                                        </p:tav>
                                        <p:tav tm="100000">
                                          <p:val>
                                            <p:strVal val="#ppt_y"/>
                                          </p:val>
                                        </p:tav>
                                      </p:tavLst>
                                    </p:anim>
                                  </p:childTnLst>
                                </p:cTn>
                              </p:par>
                              <p:par>
                                <p:cTn id="162" presetID="10" presetClass="entr" presetSubtype="0" fill="hold" nodeType="withEffect">
                                  <p:stCondLst>
                                    <p:cond delay="1250"/>
                                  </p:stCondLst>
                                  <p:iterate type="lt">
                                    <p:tmPct val="12000"/>
                                  </p:iterate>
                                  <p:childTnLst>
                                    <p:set>
                                      <p:cBhvr>
                                        <p:cTn id="163" dur="1" fill="hold">
                                          <p:stCondLst>
                                            <p:cond delay="0"/>
                                          </p:stCondLst>
                                        </p:cTn>
                                        <p:tgtEl>
                                          <p:spTgt spid="14">
                                            <p:txEl>
                                              <p:pRg st="2" end="2"/>
                                            </p:txEl>
                                          </p:spTgt>
                                        </p:tgtEl>
                                        <p:attrNameLst>
                                          <p:attrName>style.visibility</p:attrName>
                                        </p:attrNameLst>
                                      </p:cBhvr>
                                      <p:to>
                                        <p:strVal val="visible"/>
                                      </p:to>
                                    </p:set>
                                    <p:animEffect transition="in" filter="fade">
                                      <p:cBhvr>
                                        <p:cTn id="164" dur="500"/>
                                        <p:tgtEl>
                                          <p:spTgt spid="14">
                                            <p:txEl>
                                              <p:pRg st="2" end="2"/>
                                            </p:txEl>
                                          </p:spTgt>
                                        </p:tgtEl>
                                      </p:cBhvr>
                                    </p:animEffect>
                                  </p:childTnLst>
                                  <p:subTnLst>
                                    <p:animClr clrSpc="rgb" dir="cw">
                                      <p:cBhvr override="childStyle">
                                        <p:cTn dur="1" fill="hold" display="0" masterRel="nextClick" afterEffect="1"/>
                                        <p:tgtEl>
                                          <p:spTgt spid="14">
                                            <p:txEl>
                                              <p:pRg st="2" end="2"/>
                                            </p:txEl>
                                          </p:spTgt>
                                        </p:tgtEl>
                                        <p:attrNameLst>
                                          <p:attrName>ppt_c</p:attrName>
                                        </p:attrNameLst>
                                      </p:cBhvr>
                                      <p:to>
                                        <a:srgbClr val="808080"/>
                                      </p:to>
                                    </p:animClr>
                                  </p:subTnLst>
                                </p:cTn>
                              </p:par>
                              <p:par>
                                <p:cTn id="165" presetID="2" presetClass="entr" presetSubtype="1" fill="hold" nodeType="withEffect">
                                  <p:stCondLst>
                                    <p:cond delay="1250"/>
                                  </p:stCondLst>
                                  <p:childTnLst>
                                    <p:set>
                                      <p:cBhvr>
                                        <p:cTn id="166" dur="1" fill="hold">
                                          <p:stCondLst>
                                            <p:cond delay="0"/>
                                          </p:stCondLst>
                                        </p:cTn>
                                        <p:tgtEl>
                                          <p:spTgt spid="102402"/>
                                        </p:tgtEl>
                                        <p:attrNameLst>
                                          <p:attrName>style.visibility</p:attrName>
                                        </p:attrNameLst>
                                      </p:cBhvr>
                                      <p:to>
                                        <p:strVal val="visible"/>
                                      </p:to>
                                    </p:set>
                                    <p:anim calcmode="lin" valueType="num">
                                      <p:cBhvr additive="base">
                                        <p:cTn id="167" dur="3750" fill="hold"/>
                                        <p:tgtEl>
                                          <p:spTgt spid="102402"/>
                                        </p:tgtEl>
                                        <p:attrNameLst>
                                          <p:attrName>ppt_x</p:attrName>
                                        </p:attrNameLst>
                                      </p:cBhvr>
                                      <p:tavLst>
                                        <p:tav tm="0">
                                          <p:val>
                                            <p:strVal val="#ppt_x"/>
                                          </p:val>
                                        </p:tav>
                                        <p:tav tm="100000">
                                          <p:val>
                                            <p:strVal val="#ppt_x"/>
                                          </p:val>
                                        </p:tav>
                                      </p:tavLst>
                                    </p:anim>
                                    <p:anim calcmode="lin" valueType="num">
                                      <p:cBhvr additive="base">
                                        <p:cTn id="168" dur="3750" fill="hold"/>
                                        <p:tgtEl>
                                          <p:spTgt spid="102402"/>
                                        </p:tgtEl>
                                        <p:attrNameLst>
                                          <p:attrName>ppt_y</p:attrName>
                                        </p:attrNameLst>
                                      </p:cBhvr>
                                      <p:tavLst>
                                        <p:tav tm="0">
                                          <p:val>
                                            <p:strVal val="0-#ppt_h/2"/>
                                          </p:val>
                                        </p:tav>
                                        <p:tav tm="100000">
                                          <p:val>
                                            <p:strVal val="#ppt_y"/>
                                          </p:val>
                                        </p:tav>
                                      </p:tavLst>
                                    </p:anim>
                                  </p:childTnLst>
                                </p:cTn>
                              </p:par>
                              <p:par>
                                <p:cTn id="169" presetID="10" presetClass="entr" presetSubtype="0" fill="hold" nodeType="withEffect">
                                  <p:stCondLst>
                                    <p:cond delay="2750"/>
                                  </p:stCondLst>
                                  <p:childTnLst>
                                    <p:set>
                                      <p:cBhvr>
                                        <p:cTn id="170" dur="1" fill="hold">
                                          <p:stCondLst>
                                            <p:cond delay="0"/>
                                          </p:stCondLst>
                                        </p:cTn>
                                        <p:tgtEl>
                                          <p:spTgt spid="17">
                                            <p:txEl>
                                              <p:pRg st="9" end="9"/>
                                            </p:txEl>
                                          </p:spTgt>
                                        </p:tgtEl>
                                        <p:attrNameLst>
                                          <p:attrName>style.visibility</p:attrName>
                                        </p:attrNameLst>
                                      </p:cBhvr>
                                      <p:to>
                                        <p:strVal val="visible"/>
                                      </p:to>
                                    </p:set>
                                    <p:animEffect transition="in" filter="fade">
                                      <p:cBhvr>
                                        <p:cTn id="171" dur="500"/>
                                        <p:tgtEl>
                                          <p:spTgt spid="17">
                                            <p:txEl>
                                              <p:pRg st="9" end="9"/>
                                            </p:txEl>
                                          </p:spTgt>
                                        </p:tgtEl>
                                      </p:cBhvr>
                                    </p:animEffect>
                                  </p:childTnLst>
                                </p:cTn>
                              </p:par>
                            </p:childTnLst>
                          </p:cTn>
                        </p:par>
                      </p:childTnLst>
                    </p:cTn>
                  </p:par>
                  <p:par>
                    <p:cTn id="172" fill="hold">
                      <p:stCondLst>
                        <p:cond delay="indefinite"/>
                      </p:stCondLst>
                      <p:childTnLst>
                        <p:par>
                          <p:cTn id="173" fill="hold">
                            <p:stCondLst>
                              <p:cond delay="0"/>
                            </p:stCondLst>
                            <p:childTnLst>
                              <p:par>
                                <p:cTn id="174" presetID="10" presetClass="entr" presetSubtype="0" fill="hold" grpId="0" nodeType="clickEffect">
                                  <p:stCondLst>
                                    <p:cond delay="0"/>
                                  </p:stCondLst>
                                  <p:childTnLst>
                                    <p:set>
                                      <p:cBhvr>
                                        <p:cTn id="175" dur="1" fill="hold">
                                          <p:stCondLst>
                                            <p:cond delay="0"/>
                                          </p:stCondLst>
                                        </p:cTn>
                                        <p:tgtEl>
                                          <p:spTgt spid="43"/>
                                        </p:tgtEl>
                                        <p:attrNameLst>
                                          <p:attrName>style.visibility</p:attrName>
                                        </p:attrNameLst>
                                      </p:cBhvr>
                                      <p:to>
                                        <p:strVal val="visible"/>
                                      </p:to>
                                    </p:set>
                                    <p:animEffect transition="in" filter="fade">
                                      <p:cBhvr>
                                        <p:cTn id="176" dur="500"/>
                                        <p:tgtEl>
                                          <p:spTgt spid="43"/>
                                        </p:tgtEl>
                                      </p:cBhvr>
                                    </p:animEffect>
                                  </p:childTnLst>
                                </p:cTn>
                              </p:par>
                              <p:par>
                                <p:cTn id="177" presetID="10" presetClass="entr" presetSubtype="0" fill="hold" nodeType="withEffect">
                                  <p:stCondLst>
                                    <p:cond delay="0"/>
                                  </p:stCondLst>
                                  <p:iterate type="lt">
                                    <p:tmPct val="12000"/>
                                  </p:iterate>
                                  <p:childTnLst>
                                    <p:set>
                                      <p:cBhvr>
                                        <p:cTn id="178" dur="1" fill="hold">
                                          <p:stCondLst>
                                            <p:cond delay="0"/>
                                          </p:stCondLst>
                                        </p:cTn>
                                        <p:tgtEl>
                                          <p:spTgt spid="41">
                                            <p:txEl>
                                              <p:pRg st="0" end="0"/>
                                            </p:txEl>
                                          </p:spTgt>
                                        </p:tgtEl>
                                        <p:attrNameLst>
                                          <p:attrName>style.visibility</p:attrName>
                                        </p:attrNameLst>
                                      </p:cBhvr>
                                      <p:to>
                                        <p:strVal val="visible"/>
                                      </p:to>
                                    </p:set>
                                    <p:animEffect transition="in" filter="fade">
                                      <p:cBhvr>
                                        <p:cTn id="179" dur="500"/>
                                        <p:tgtEl>
                                          <p:spTgt spid="41">
                                            <p:txEl>
                                              <p:pRg st="0" end="0"/>
                                            </p:txEl>
                                          </p:spTgt>
                                        </p:tgtEl>
                                      </p:cBhvr>
                                    </p:animEffect>
                                  </p:childTnLst>
                                </p:cTn>
                              </p:par>
                            </p:childTnLst>
                          </p:cTn>
                        </p:par>
                      </p:childTnLst>
                    </p:cTn>
                  </p:par>
                  <p:par>
                    <p:cTn id="180" fill="hold">
                      <p:stCondLst>
                        <p:cond delay="indefinite"/>
                      </p:stCondLst>
                      <p:childTnLst>
                        <p:par>
                          <p:cTn id="181" fill="hold">
                            <p:stCondLst>
                              <p:cond delay="0"/>
                            </p:stCondLst>
                            <p:childTnLst>
                              <p:par>
                                <p:cTn id="182" presetID="10" presetClass="entr" presetSubtype="0" fill="hold" nodeType="clickEffect">
                                  <p:stCondLst>
                                    <p:cond delay="0"/>
                                  </p:stCondLst>
                                  <p:childTnLst>
                                    <p:set>
                                      <p:cBhvr>
                                        <p:cTn id="183" dur="1" fill="hold">
                                          <p:stCondLst>
                                            <p:cond delay="0"/>
                                          </p:stCondLst>
                                        </p:cTn>
                                        <p:tgtEl>
                                          <p:spTgt spid="46"/>
                                        </p:tgtEl>
                                        <p:attrNameLst>
                                          <p:attrName>style.visibility</p:attrName>
                                        </p:attrNameLst>
                                      </p:cBhvr>
                                      <p:to>
                                        <p:strVal val="visible"/>
                                      </p:to>
                                    </p:set>
                                    <p:animEffect transition="in" filter="fade">
                                      <p:cBhvr>
                                        <p:cTn id="184" dur="500"/>
                                        <p:tgtEl>
                                          <p:spTgt spid="46"/>
                                        </p:tgtEl>
                                      </p:cBhvr>
                                    </p:animEffect>
                                  </p:childTnLst>
                                </p:cTn>
                              </p:par>
                              <p:par>
                                <p:cTn id="185" presetID="1" presetClass="mediacall" presetSubtype="0" fill="hold" nodeType="withEffect">
                                  <p:stCondLst>
                                    <p:cond delay="0"/>
                                  </p:stCondLst>
                                  <p:childTnLst>
                                    <p:cmd type="call" cmd="playFrom(0.0)">
                                      <p:cBhvr>
                                        <p:cTn id="186" dur="16085" fill="hold"/>
                                        <p:tgtEl>
                                          <p:spTgt spid="46"/>
                                        </p:tgtEl>
                                      </p:cBhvr>
                                    </p:cmd>
                                  </p:childTnLst>
                                </p:cTn>
                              </p:par>
                              <p:par>
                                <p:cTn id="187" presetID="25" presetClass="entr" presetSubtype="0" fill="hold" grpId="0" nodeType="withEffect">
                                  <p:stCondLst>
                                    <p:cond delay="500"/>
                                  </p:stCondLst>
                                  <p:childTnLst>
                                    <p:set>
                                      <p:cBhvr>
                                        <p:cTn id="188" dur="1" fill="hold">
                                          <p:stCondLst>
                                            <p:cond delay="0"/>
                                          </p:stCondLst>
                                        </p:cTn>
                                        <p:tgtEl>
                                          <p:spTgt spid="47"/>
                                        </p:tgtEl>
                                        <p:attrNameLst>
                                          <p:attrName>style.visibility</p:attrName>
                                        </p:attrNameLst>
                                      </p:cBhvr>
                                      <p:to>
                                        <p:strVal val="visible"/>
                                      </p:to>
                                    </p:set>
                                    <p:anim calcmode="lin" valueType="num">
                                      <p:cBhvr>
                                        <p:cTn id="189" dur="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190" dur="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191" dur="500" accel="50000" fill="hold">
                                          <p:stCondLst>
                                            <p:cond delay="500"/>
                                          </p:stCondLst>
                                        </p:cTn>
                                        <p:tgtEl>
                                          <p:spTgt spid="47"/>
                                        </p:tgtEl>
                                        <p:attrNameLst>
                                          <p:attrName>ppt_w</p:attrName>
                                        </p:attrNameLst>
                                      </p:cBhvr>
                                      <p:tavLst>
                                        <p:tav tm="0">
                                          <p:val>
                                            <p:strVal val="#ppt_w*.05"/>
                                          </p:val>
                                        </p:tav>
                                        <p:tav tm="100000">
                                          <p:val>
                                            <p:strVal val="#ppt_w"/>
                                          </p:val>
                                        </p:tav>
                                      </p:tavLst>
                                    </p:anim>
                                    <p:anim calcmode="lin" valueType="num">
                                      <p:cBhvr>
                                        <p:cTn id="192" dur="1000" fill="hold"/>
                                        <p:tgtEl>
                                          <p:spTgt spid="47"/>
                                        </p:tgtEl>
                                        <p:attrNameLst>
                                          <p:attrName>ppt_h</p:attrName>
                                        </p:attrNameLst>
                                      </p:cBhvr>
                                      <p:tavLst>
                                        <p:tav tm="0">
                                          <p:val>
                                            <p:strVal val="#ppt_h"/>
                                          </p:val>
                                        </p:tav>
                                        <p:tav tm="100000">
                                          <p:val>
                                            <p:strVal val="#ppt_h"/>
                                          </p:val>
                                        </p:tav>
                                      </p:tavLst>
                                    </p:anim>
                                    <p:anim calcmode="lin" valueType="num">
                                      <p:cBhvr>
                                        <p:cTn id="193" dur="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194" dur="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195" dur="500" accel="50000" fill="hold">
                                          <p:stCondLst>
                                            <p:cond delay="500"/>
                                          </p:stCondLst>
                                        </p:cTn>
                                        <p:tgtEl>
                                          <p:spTgt spid="47"/>
                                        </p:tgtEl>
                                        <p:attrNameLst>
                                          <p:attrName>ppt_y</p:attrName>
                                        </p:attrNameLst>
                                      </p:cBhvr>
                                      <p:tavLst>
                                        <p:tav tm="0">
                                          <p:val>
                                            <p:strVal val="#ppt_y+.1"/>
                                          </p:val>
                                        </p:tav>
                                        <p:tav tm="100000">
                                          <p:val>
                                            <p:strVal val="#ppt_y"/>
                                          </p:val>
                                        </p:tav>
                                      </p:tavLst>
                                    </p:anim>
                                    <p:animEffect transition="in" filter="fade">
                                      <p:cBhvr>
                                        <p:cTn id="196" dur="1000" decel="50000">
                                          <p:stCondLst>
                                            <p:cond delay="0"/>
                                          </p:stCondLst>
                                        </p:cTn>
                                        <p:tgtEl>
                                          <p:spTgt spid="47"/>
                                        </p:tgtEl>
                                      </p:cBhvr>
                                    </p:animEffect>
                                  </p:childTnLst>
                                </p:cTn>
                              </p:par>
                              <p:par>
                                <p:cTn id="197" presetID="10" presetClass="entr" presetSubtype="0" fill="hold" nodeType="withEffect">
                                  <p:stCondLst>
                                    <p:cond delay="1750"/>
                                  </p:stCondLst>
                                  <p:iterate type="lt">
                                    <p:tmPct val="12000"/>
                                  </p:iterate>
                                  <p:childTnLst>
                                    <p:set>
                                      <p:cBhvr>
                                        <p:cTn id="198" dur="1" fill="hold">
                                          <p:stCondLst>
                                            <p:cond delay="0"/>
                                          </p:stCondLst>
                                        </p:cTn>
                                        <p:tgtEl>
                                          <p:spTgt spid="48">
                                            <p:txEl>
                                              <p:pRg st="0" end="0"/>
                                            </p:txEl>
                                          </p:spTgt>
                                        </p:tgtEl>
                                        <p:attrNameLst>
                                          <p:attrName>style.visibility</p:attrName>
                                        </p:attrNameLst>
                                      </p:cBhvr>
                                      <p:to>
                                        <p:strVal val="visible"/>
                                      </p:to>
                                    </p:set>
                                    <p:animEffect transition="in" filter="fade">
                                      <p:cBhvr>
                                        <p:cTn id="199" dur="750"/>
                                        <p:tgtEl>
                                          <p:spTgt spid="48">
                                            <p:txEl>
                                              <p:pRg st="0" end="0"/>
                                            </p:txEl>
                                          </p:spTgt>
                                        </p:tgtEl>
                                      </p:cBhvr>
                                    </p:animEffect>
                                  </p:childTnLst>
                                </p:cTn>
                              </p:par>
                              <p:par>
                                <p:cTn id="200" presetID="10" presetClass="entr" presetSubtype="0" fill="hold" nodeType="withEffect">
                                  <p:stCondLst>
                                    <p:cond delay="2500"/>
                                  </p:stCondLst>
                                  <p:iterate type="lt">
                                    <p:tmPct val="12000"/>
                                  </p:iterate>
                                  <p:childTnLst>
                                    <p:set>
                                      <p:cBhvr>
                                        <p:cTn id="201" dur="1" fill="hold">
                                          <p:stCondLst>
                                            <p:cond delay="0"/>
                                          </p:stCondLst>
                                        </p:cTn>
                                        <p:tgtEl>
                                          <p:spTgt spid="48">
                                            <p:txEl>
                                              <p:pRg st="1" end="1"/>
                                            </p:txEl>
                                          </p:spTgt>
                                        </p:tgtEl>
                                        <p:attrNameLst>
                                          <p:attrName>style.visibility</p:attrName>
                                        </p:attrNameLst>
                                      </p:cBhvr>
                                      <p:to>
                                        <p:strVal val="visible"/>
                                      </p:to>
                                    </p:set>
                                    <p:animEffect transition="in" filter="fade">
                                      <p:cBhvr>
                                        <p:cTn id="202" dur="750"/>
                                        <p:tgtEl>
                                          <p:spTgt spid="48">
                                            <p:txEl>
                                              <p:pRg st="1" end="1"/>
                                            </p:txEl>
                                          </p:spTgt>
                                        </p:tgtEl>
                                      </p:cBhvr>
                                    </p:animEffect>
                                  </p:childTnLst>
                                </p:cTn>
                              </p:par>
                              <p:par>
                                <p:cTn id="203" presetID="10" presetClass="entr" presetSubtype="0" fill="hold" nodeType="withEffect">
                                  <p:stCondLst>
                                    <p:cond delay="3500"/>
                                  </p:stCondLst>
                                  <p:iterate type="lt">
                                    <p:tmPct val="12000"/>
                                  </p:iterate>
                                  <p:childTnLst>
                                    <p:set>
                                      <p:cBhvr>
                                        <p:cTn id="204" dur="1" fill="hold">
                                          <p:stCondLst>
                                            <p:cond delay="0"/>
                                          </p:stCondLst>
                                        </p:cTn>
                                        <p:tgtEl>
                                          <p:spTgt spid="48">
                                            <p:txEl>
                                              <p:pRg st="2" end="2"/>
                                            </p:txEl>
                                          </p:spTgt>
                                        </p:tgtEl>
                                        <p:attrNameLst>
                                          <p:attrName>style.visibility</p:attrName>
                                        </p:attrNameLst>
                                      </p:cBhvr>
                                      <p:to>
                                        <p:strVal val="visible"/>
                                      </p:to>
                                    </p:set>
                                    <p:animEffect transition="in" filter="fade">
                                      <p:cBhvr>
                                        <p:cTn id="205" dur="750"/>
                                        <p:tgtEl>
                                          <p:spTgt spid="48">
                                            <p:txEl>
                                              <p:pRg st="2" end="2"/>
                                            </p:txEl>
                                          </p:spTgt>
                                        </p:tgtEl>
                                      </p:cBhvr>
                                    </p:animEffect>
                                  </p:childTnLst>
                                </p:cTn>
                              </p:par>
                              <p:par>
                                <p:cTn id="206" presetID="16" presetClass="entr" presetSubtype="21" fill="hold" grpId="0" nodeType="withEffect">
                                  <p:stCondLst>
                                    <p:cond delay="4250"/>
                                  </p:stCondLst>
                                  <p:childTnLst>
                                    <p:set>
                                      <p:cBhvr>
                                        <p:cTn id="207" dur="1" fill="hold">
                                          <p:stCondLst>
                                            <p:cond delay="0"/>
                                          </p:stCondLst>
                                        </p:cTn>
                                        <p:tgtEl>
                                          <p:spTgt spid="19"/>
                                        </p:tgtEl>
                                        <p:attrNameLst>
                                          <p:attrName>style.visibility</p:attrName>
                                        </p:attrNameLst>
                                      </p:cBhvr>
                                      <p:to>
                                        <p:strVal val="visible"/>
                                      </p:to>
                                    </p:set>
                                    <p:animEffect transition="in" filter="barn(inVertical)">
                                      <p:cBhvr>
                                        <p:cTn id="208" dur="1500"/>
                                        <p:tgtEl>
                                          <p:spTgt spid="19"/>
                                        </p:tgtEl>
                                      </p:cBhvr>
                                    </p:animEffect>
                                  </p:childTnLst>
                                </p:cTn>
                              </p:par>
                              <p:par>
                                <p:cTn id="209" presetID="10" presetClass="entr" presetSubtype="0" fill="hold" nodeType="withEffect">
                                  <p:stCondLst>
                                    <p:cond delay="6500"/>
                                  </p:stCondLst>
                                  <p:iterate type="lt">
                                    <p:tmPct val="12000"/>
                                  </p:iterate>
                                  <p:childTnLst>
                                    <p:set>
                                      <p:cBhvr>
                                        <p:cTn id="210" dur="1" fill="hold">
                                          <p:stCondLst>
                                            <p:cond delay="0"/>
                                          </p:stCondLst>
                                        </p:cTn>
                                        <p:tgtEl>
                                          <p:spTgt spid="49">
                                            <p:txEl>
                                              <p:pRg st="0" end="0"/>
                                            </p:txEl>
                                          </p:spTgt>
                                        </p:tgtEl>
                                        <p:attrNameLst>
                                          <p:attrName>style.visibility</p:attrName>
                                        </p:attrNameLst>
                                      </p:cBhvr>
                                      <p:to>
                                        <p:strVal val="visible"/>
                                      </p:to>
                                    </p:set>
                                    <p:animEffect transition="in" filter="fade">
                                      <p:cBhvr>
                                        <p:cTn id="211" dur="500"/>
                                        <p:tgtEl>
                                          <p:spTgt spid="49">
                                            <p:txEl>
                                              <p:pRg st="0" end="0"/>
                                            </p:txEl>
                                          </p:spTgt>
                                        </p:tgtEl>
                                      </p:cBhvr>
                                    </p:animEffect>
                                  </p:childTnLst>
                                </p:cTn>
                              </p:par>
                              <p:par>
                                <p:cTn id="212" presetID="16" presetClass="entr" presetSubtype="21" fill="hold" grpId="0" nodeType="withEffect">
                                  <p:stCondLst>
                                    <p:cond delay="7500"/>
                                  </p:stCondLst>
                                  <p:childTnLst>
                                    <p:set>
                                      <p:cBhvr>
                                        <p:cTn id="213" dur="1" fill="hold">
                                          <p:stCondLst>
                                            <p:cond delay="0"/>
                                          </p:stCondLst>
                                        </p:cTn>
                                        <p:tgtEl>
                                          <p:spTgt spid="20"/>
                                        </p:tgtEl>
                                        <p:attrNameLst>
                                          <p:attrName>style.visibility</p:attrName>
                                        </p:attrNameLst>
                                      </p:cBhvr>
                                      <p:to>
                                        <p:strVal val="visible"/>
                                      </p:to>
                                    </p:set>
                                    <p:animEffect transition="in" filter="barn(inVertical)">
                                      <p:cBhvr>
                                        <p:cTn id="214" dur="1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5" restart="whenNotActive" fill="hold" evtFilter="cancelBubble" nodeType="interactiveSeq">
                <p:stCondLst>
                  <p:cond evt="onClick" delay="0">
                    <p:tgtEl>
                      <p:spTgt spid="46"/>
                    </p:tgtEl>
                  </p:cond>
                </p:stCondLst>
                <p:endSync evt="end" delay="0">
                  <p:rtn val="all"/>
                </p:endSync>
                <p:childTnLst>
                  <p:par>
                    <p:cTn id="216" fill="hold">
                      <p:stCondLst>
                        <p:cond delay="0"/>
                      </p:stCondLst>
                      <p:childTnLst>
                        <p:par>
                          <p:cTn id="217" fill="hold">
                            <p:stCondLst>
                              <p:cond delay="0"/>
                            </p:stCondLst>
                            <p:childTnLst>
                              <p:par>
                                <p:cTn id="218" presetID="2" presetClass="mediacall" presetSubtype="0" fill="hold" nodeType="clickEffect">
                                  <p:stCondLst>
                                    <p:cond delay="0"/>
                                  </p:stCondLst>
                                  <p:childTnLst>
                                    <p:cmd type="call" cmd="togglePause">
                                      <p:cBhvr>
                                        <p:cTn id="219" dur="1" fill="hold"/>
                                        <p:tgtEl>
                                          <p:spTgt spid="46"/>
                                        </p:tgtEl>
                                      </p:cBhvr>
                                    </p:cmd>
                                  </p:childTnLst>
                                </p:cTn>
                              </p:par>
                            </p:childTnLst>
                          </p:cTn>
                        </p:par>
                      </p:childTnLst>
                    </p:cTn>
                  </p:par>
                </p:childTnLst>
              </p:cTn>
              <p:nextCondLst>
                <p:cond evt="onClick" delay="0">
                  <p:tgtEl>
                    <p:spTgt spid="46"/>
                  </p:tgtEl>
                </p:cond>
              </p:nextCondLst>
            </p:seq>
            <p:video>
              <p:cMediaNode vol="80000">
                <p:cTn id="220" repeatCount="3000" fill="hold" display="0">
                  <p:stCondLst>
                    <p:cond delay="indefinite"/>
                  </p:stCondLst>
                </p:cTn>
                <p:tgtEl>
                  <p:spTgt spid="46"/>
                </p:tgtEl>
              </p:cMediaNode>
            </p:video>
          </p:childTnLst>
        </p:cTn>
      </p:par>
    </p:tnLst>
    <p:bldLst>
      <p:bldP spid="13" grpId="0"/>
      <p:bldP spid="18" grpId="0" animBg="1"/>
      <p:bldP spid="3" grpId="0"/>
      <p:bldP spid="5" grpId="0"/>
      <p:bldP spid="6" grpId="0"/>
      <p:bldP spid="28" grpId="0" build="allAtOnce"/>
      <p:bldP spid="29" grpId="0" animBg="1"/>
      <p:bldP spid="43" grpId="0" animBg="1"/>
      <p:bldP spid="47" grpId="0"/>
      <p:bldP spid="19" grpId="0"/>
      <p:bldP spid="20" grpId="0"/>
      <p:bldP spid="45" grpId="0"/>
      <p:bldP spid="45" grpI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hrislam">
            <a:hlinkClick r:id="" action="ppaction://media"/>
            <a:extLst>
              <a:ext uri="{FF2B5EF4-FFF2-40B4-BE49-F238E27FC236}">
                <a16:creationId xmlns:a16="http://schemas.microsoft.com/office/drawing/2014/main" id="{6A69D4B7-7FE7-A3D8-6304-B64E539570E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152400"/>
            <a:ext cx="12462933" cy="7010400"/>
          </a:xfrm>
          <a:prstGeom prst="rect">
            <a:avLst/>
          </a:prstGeom>
        </p:spPr>
      </p:pic>
      <p:sp>
        <p:nvSpPr>
          <p:cNvPr id="2" name="Rectangle 1">
            <a:extLst>
              <a:ext uri="{FF2B5EF4-FFF2-40B4-BE49-F238E27FC236}">
                <a16:creationId xmlns:a16="http://schemas.microsoft.com/office/drawing/2014/main" id="{0F3E92B5-E25C-4495-8EF8-31973B5414A7}"/>
              </a:ext>
            </a:extLst>
          </p:cNvPr>
          <p:cNvSpPr/>
          <p:nvPr/>
        </p:nvSpPr>
        <p:spPr>
          <a:xfrm>
            <a:off x="1600200" y="2057400"/>
            <a:ext cx="8763000" cy="3231654"/>
          </a:xfrm>
          <a:prstGeom prst="rect">
            <a:avLst/>
          </a:prstGeom>
          <a:noFill/>
        </p:spPr>
        <p:txBody>
          <a:bodyPr wrap="square" lIns="91440" tIns="45720" rIns="91440" bIns="45720">
            <a:spAutoFit/>
          </a:bodyPr>
          <a:lstStyle/>
          <a:p>
            <a:pPr algn="ctr"/>
            <a:r>
              <a:rPr lang="en-US" sz="5400" dirty="0">
                <a:ln w="0"/>
                <a:effectLst>
                  <a:outerShdw blurRad="38100" dist="19050" dir="2700000" algn="tl" rotWithShape="0">
                    <a:schemeClr val="dk1">
                      <a:alpha val="40000"/>
                    </a:schemeClr>
                  </a:outerShdw>
                </a:effectLst>
              </a:rPr>
              <a:t>1. Those who uphold </a:t>
            </a:r>
            <a:r>
              <a:rPr lang="en-US" sz="5400" b="1" i="1" dirty="0">
                <a:ln w="0"/>
                <a:effectLst>
                  <a:outerShdw blurRad="38100" dist="19050" dir="2700000" algn="tl" rotWithShape="0">
                    <a:schemeClr val="dk1">
                      <a:alpha val="40000"/>
                    </a:schemeClr>
                  </a:outerShdw>
                </a:effectLst>
              </a:rPr>
              <a:t>CHRISLAM</a:t>
            </a:r>
            <a:r>
              <a:rPr lang="en-US" sz="5400" dirty="0">
                <a:ln w="0"/>
                <a:effectLst>
                  <a:outerShdw blurRad="38100" dist="19050" dir="2700000" algn="tl" rotWithShape="0">
                    <a:schemeClr val="dk1">
                      <a:alpha val="40000"/>
                    </a:schemeClr>
                  </a:outerShdw>
                </a:effectLst>
              </a:rPr>
              <a:t> says,</a:t>
            </a:r>
          </a:p>
          <a:p>
            <a:pPr algn="ctr"/>
            <a:r>
              <a:rPr lang="en-US" sz="9600" b="1" dirty="0">
                <a:ln w="0"/>
                <a:effectLst>
                  <a:outerShdw blurRad="38100" dist="19050" dir="2700000" algn="tl" rotWithShape="0">
                    <a:schemeClr val="dk1">
                      <a:alpha val="40000"/>
                    </a:schemeClr>
                  </a:outerShdw>
                </a:effectLst>
              </a:rPr>
              <a:t>“YES.”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3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 presetClass="mediacall" presetSubtype="0" fill="hold" nodeType="withEffect">
                                  <p:stCondLst>
                                    <p:cond delay="0"/>
                                  </p:stCondLst>
                                  <p:childTnLst>
                                    <p:cmd type="call" cmd="playFrom(0.0)">
                                      <p:cBhvr>
                                        <p:cTn id="9" dur="599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fill="hold" display="0">
                  <p:stCondLst>
                    <p:cond delay="indefinite"/>
                  </p:stCondLst>
                </p:cTn>
                <p:tgtEl>
                  <p:spTgt spid="3"/>
                </p:tgtEl>
              </p:cMediaNode>
            </p:video>
            <p:seq concurrent="1" nextAc="seek">
              <p:cTn id="11" restart="whenNotActive" fill="hold" evtFilter="cancelBubble" nodeType="interactiveSeq">
                <p:stCondLst>
                  <p:cond evt="onClick" delay="0">
                    <p:tgtEl>
                      <p:spTgt spid="3"/>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
                                        </p:tgtEl>
                                      </p:cBhvr>
                                    </p:cmd>
                                  </p:childTnLst>
                                </p:cTn>
                              </p:par>
                            </p:childTnLst>
                          </p:cTn>
                        </p:par>
                      </p:childTnLst>
                    </p:cTn>
                  </p:par>
                </p:childTnLst>
              </p:cTn>
              <p:nextCondLst>
                <p:cond evt="onClick" delay="0">
                  <p:tgtEl>
                    <p:spTgt spid="3"/>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9FA8963-0136-7AFD-EE17-38E135BBEBF5}"/>
              </a:ext>
            </a:extLst>
          </p:cNvPr>
          <p:cNvPicPr>
            <a:picLocks noChangeAspect="1"/>
          </p:cNvPicPr>
          <p:nvPr/>
        </p:nvPicPr>
        <p:blipFill>
          <a:blip r:embed="rId2"/>
          <a:srcRect l="97980" r="275" b="40000"/>
          <a:stretch>
            <a:fillRect/>
          </a:stretch>
        </p:blipFill>
        <p:spPr>
          <a:xfrm>
            <a:off x="0" y="0"/>
            <a:ext cx="12192000" cy="6934200"/>
          </a:xfrm>
          <a:prstGeom prst="rect">
            <a:avLst/>
          </a:prstGeom>
        </p:spPr>
      </p:pic>
      <p:sp>
        <p:nvSpPr>
          <p:cNvPr id="5" name="TextBox 4"/>
          <p:cNvSpPr txBox="1"/>
          <p:nvPr/>
        </p:nvSpPr>
        <p:spPr>
          <a:xfrm>
            <a:off x="274320" y="374904"/>
            <a:ext cx="11765280" cy="4862870"/>
          </a:xfrm>
          <a:prstGeom prst="rect">
            <a:avLst/>
          </a:prstGeom>
          <a:noFill/>
        </p:spPr>
        <p:txBody>
          <a:bodyPr wrap="square" rtlCol="0">
            <a:spAutoFit/>
          </a:bodyPr>
          <a:lstStyle/>
          <a:p>
            <a:pPr>
              <a:spcBef>
                <a:spcPts val="700"/>
              </a:spcBef>
              <a:spcAft>
                <a:spcPts val="700"/>
              </a:spcAft>
              <a:tabLst>
                <a:tab pos="457200" algn="l"/>
                <a:tab pos="973138" algn="l"/>
                <a:tab pos="1195388" algn="l"/>
              </a:tabLst>
            </a:pPr>
            <a:r>
              <a:rPr lang="en-US" sz="4000" dirty="0"/>
              <a:t>After reading a positive article about		    Christian missionary work among                        Muslims, a reader responded:              </a:t>
            </a:r>
            <a:endParaRPr lang="en-US" sz="4000" b="1" dirty="0"/>
          </a:p>
          <a:p>
            <a:pPr>
              <a:spcBef>
                <a:spcPts val="700"/>
              </a:spcBef>
              <a:spcAft>
                <a:spcPts val="700"/>
              </a:spcAft>
              <a:tabLst>
                <a:tab pos="457200" algn="l"/>
                <a:tab pos="973138" algn="l"/>
                <a:tab pos="1195388" algn="l"/>
              </a:tabLst>
            </a:pPr>
            <a:r>
              <a:rPr lang="en-US" sz="4000" dirty="0"/>
              <a:t>“Since when did we consider the                                       Muslims to be unbelievers.  </a:t>
            </a:r>
          </a:p>
          <a:p>
            <a:pPr>
              <a:spcBef>
                <a:spcPts val="700"/>
              </a:spcBef>
              <a:spcAft>
                <a:spcPts val="700"/>
              </a:spcAft>
              <a:tabLst>
                <a:tab pos="457200" algn="l"/>
                <a:tab pos="973138" algn="l"/>
                <a:tab pos="1195388" algn="l"/>
                <a:tab pos="1549400" algn="l"/>
                <a:tab pos="1720850" algn="l"/>
              </a:tabLst>
            </a:pPr>
            <a:r>
              <a:rPr lang="en-US" sz="4000" dirty="0"/>
              <a:t>They do not need to be converted because the Chris-tians &amp; Muslims believe and worship the same God.</a:t>
            </a:r>
            <a:endParaRPr lang="es-ES_tradnl" sz="4000" dirty="0"/>
          </a:p>
        </p:txBody>
      </p:sp>
      <p:pic>
        <p:nvPicPr>
          <p:cNvPr id="3" name="Picture 2">
            <a:extLst>
              <a:ext uri="{FF2B5EF4-FFF2-40B4-BE49-F238E27FC236}">
                <a16:creationId xmlns:a16="http://schemas.microsoft.com/office/drawing/2014/main" id="{D32AF953-E2CD-1877-F194-42BB876B6BCD}"/>
              </a:ext>
            </a:extLst>
          </p:cNvPr>
          <p:cNvPicPr>
            <a:picLocks noChangeAspect="1"/>
          </p:cNvPicPr>
          <p:nvPr/>
        </p:nvPicPr>
        <p:blipFill>
          <a:blip r:embed="rId3">
            <a:extLst>
              <a:ext uri="{BEBA8EAE-BF5A-486C-A8C5-ECC9F3942E4B}">
                <a14:imgProps xmlns:a14="http://schemas.microsoft.com/office/drawing/2010/main">
                  <a14:imgLayer r:embed="rId4">
                    <a14:imgEffect>
                      <a14:artisticMarker/>
                    </a14:imgEffect>
                  </a14:imgLayer>
                </a14:imgProps>
              </a:ext>
            </a:extLst>
          </a:blip>
          <a:stretch>
            <a:fillRect/>
          </a:stretch>
        </p:blipFill>
        <p:spPr>
          <a:xfrm>
            <a:off x="1085177" y="2569444"/>
            <a:ext cx="4324954" cy="4029637"/>
          </a:xfrm>
          <a:prstGeom prst="rect">
            <a:avLst/>
          </a:prstGeom>
        </p:spPr>
      </p:pic>
      <p:pic>
        <p:nvPicPr>
          <p:cNvPr id="6" name="Picture 5">
            <a:extLst>
              <a:ext uri="{FF2B5EF4-FFF2-40B4-BE49-F238E27FC236}">
                <a16:creationId xmlns:a16="http://schemas.microsoft.com/office/drawing/2014/main" id="{FC7DA7A1-7B9B-A8DC-1F9B-3EFA6A027FDE}"/>
              </a:ext>
            </a:extLst>
          </p:cNvPr>
          <p:cNvPicPr>
            <a:picLocks noChangeAspect="1"/>
          </p:cNvPicPr>
          <p:nvPr/>
        </p:nvPicPr>
        <p:blipFill>
          <a:blip r:embed="rId2"/>
          <a:stretch>
            <a:fillRect/>
          </a:stretch>
        </p:blipFill>
        <p:spPr>
          <a:xfrm>
            <a:off x="7785606" y="228600"/>
            <a:ext cx="3959179" cy="3108428"/>
          </a:xfrm>
          <a:prstGeom prst="rect">
            <a:avLst/>
          </a:prstGeom>
        </p:spPr>
      </p:pic>
      <p:sp>
        <p:nvSpPr>
          <p:cNvPr id="25" name="TextBox 24">
            <a:extLst>
              <a:ext uri="{FF2B5EF4-FFF2-40B4-BE49-F238E27FC236}">
                <a16:creationId xmlns:a16="http://schemas.microsoft.com/office/drawing/2014/main" id="{1D456905-2400-6847-9961-0A340D12A9A4}"/>
              </a:ext>
            </a:extLst>
          </p:cNvPr>
          <p:cNvSpPr txBox="1"/>
          <p:nvPr/>
        </p:nvSpPr>
        <p:spPr>
          <a:xfrm>
            <a:off x="274320" y="5212080"/>
            <a:ext cx="11460480" cy="1323439"/>
          </a:xfrm>
          <a:prstGeom prst="rect">
            <a:avLst/>
          </a:prstGeom>
          <a:noFill/>
        </p:spPr>
        <p:txBody>
          <a:bodyPr wrap="square" rtlCol="0">
            <a:spAutoFit/>
          </a:bodyPr>
          <a:lstStyle/>
          <a:p>
            <a:pPr marL="0" marR="0">
              <a:spcBef>
                <a:spcPts val="0"/>
              </a:spcBef>
              <a:spcAft>
                <a:spcPts val="0"/>
              </a:spcAft>
              <a:tabLst>
                <a:tab pos="182880" algn="l"/>
                <a:tab pos="365760" algn="l"/>
                <a:tab pos="548640" algn="l"/>
                <a:tab pos="731520" algn="l"/>
                <a:tab pos="914400" algn="l"/>
                <a:tab pos="1097280" algn="l"/>
              </a:tabLst>
            </a:pPr>
            <a:r>
              <a:rPr lang="en-US" sz="4000" dirty="0">
                <a:effectLst/>
                <a:ea typeface="Times New Roman" panose="02020603050405020304" pitchFamily="18" charset="0"/>
              </a:rPr>
              <a:t>Why can’t we recognize this simple fact                           and worship together in harmony?”</a:t>
            </a:r>
          </a:p>
        </p:txBody>
      </p:sp>
      <p:pic>
        <p:nvPicPr>
          <p:cNvPr id="3075" name="Picture 3"/>
          <p:cNvPicPr preferRelativeResize="0">
            <a:picLocks noChangeArrowheads="1"/>
          </p:cNvPicPr>
          <p:nvPr/>
        </p:nvPicPr>
        <p:blipFill>
          <a:blip r:embed="rId5" cstate="print">
            <a:lum bright="-39000" contrast="67000"/>
          </a:blip>
          <a:srcRect/>
          <a:stretch>
            <a:fillRect/>
          </a:stretch>
        </p:blipFill>
        <p:spPr bwMode="auto">
          <a:xfrm>
            <a:off x="238032" y="421531"/>
            <a:ext cx="7434072" cy="1828800"/>
          </a:xfrm>
          <a:custGeom>
            <a:avLst/>
            <a:gdLst>
              <a:gd name="connsiteX0" fmla="*/ 0 w 7434072"/>
              <a:gd name="connsiteY0" fmla="*/ 0 h 1828800"/>
              <a:gd name="connsiteX1" fmla="*/ 619506 w 7434072"/>
              <a:gd name="connsiteY1" fmla="*/ 0 h 1828800"/>
              <a:gd name="connsiteX2" fmla="*/ 1195647 w 7434072"/>
              <a:gd name="connsiteY2" fmla="*/ 0 h 1828800"/>
              <a:gd name="connsiteX3" fmla="*/ 1728422 w 7434072"/>
              <a:gd name="connsiteY3" fmla="*/ 0 h 1828800"/>
              <a:gd name="connsiteX4" fmla="*/ 2391293 w 7434072"/>
              <a:gd name="connsiteY4" fmla="*/ 0 h 1828800"/>
              <a:gd name="connsiteX5" fmla="*/ 2967434 w 7434072"/>
              <a:gd name="connsiteY5" fmla="*/ 0 h 1828800"/>
              <a:gd name="connsiteX6" fmla="*/ 3673671 w 7434072"/>
              <a:gd name="connsiteY6" fmla="*/ 0 h 1828800"/>
              <a:gd name="connsiteX7" fmla="*/ 4336542 w 7434072"/>
              <a:gd name="connsiteY7" fmla="*/ 0 h 1828800"/>
              <a:gd name="connsiteX8" fmla="*/ 4336542 w 7434072"/>
              <a:gd name="connsiteY8" fmla="*/ 0 h 1828800"/>
              <a:gd name="connsiteX9" fmla="*/ 4937463 w 7434072"/>
              <a:gd name="connsiteY9" fmla="*/ 0 h 1828800"/>
              <a:gd name="connsiteX10" fmla="*/ 5594139 w 7434072"/>
              <a:gd name="connsiteY10" fmla="*/ 0 h 1828800"/>
              <a:gd name="connsiteX11" fmla="*/ 6195060 w 7434072"/>
              <a:gd name="connsiteY11" fmla="*/ 0 h 1828800"/>
              <a:gd name="connsiteX12" fmla="*/ 6826956 w 7434072"/>
              <a:gd name="connsiteY12" fmla="*/ 0 h 1828800"/>
              <a:gd name="connsiteX13" fmla="*/ 7434072 w 7434072"/>
              <a:gd name="connsiteY13" fmla="*/ 0 h 1828800"/>
              <a:gd name="connsiteX14" fmla="*/ 7434072 w 7434072"/>
              <a:gd name="connsiteY14" fmla="*/ 304800 h 1828800"/>
              <a:gd name="connsiteX15" fmla="*/ 7623120 w 7434072"/>
              <a:gd name="connsiteY15" fmla="*/ 720474 h 1828800"/>
              <a:gd name="connsiteX16" fmla="*/ 7434072 w 7434072"/>
              <a:gd name="connsiteY16" fmla="*/ 762000 h 1828800"/>
              <a:gd name="connsiteX17" fmla="*/ 7434072 w 7434072"/>
              <a:gd name="connsiteY17" fmla="*/ 1295400 h 1828800"/>
              <a:gd name="connsiteX18" fmla="*/ 7434072 w 7434072"/>
              <a:gd name="connsiteY18" fmla="*/ 1828800 h 1828800"/>
              <a:gd name="connsiteX19" fmla="*/ 6851736 w 7434072"/>
              <a:gd name="connsiteY19" fmla="*/ 1828800 h 1828800"/>
              <a:gd name="connsiteX20" fmla="*/ 6195060 w 7434072"/>
              <a:gd name="connsiteY20" fmla="*/ 1828800 h 1828800"/>
              <a:gd name="connsiteX21" fmla="*/ 5594139 w 7434072"/>
              <a:gd name="connsiteY21" fmla="*/ 1828800 h 1828800"/>
              <a:gd name="connsiteX22" fmla="*/ 4974633 w 7434072"/>
              <a:gd name="connsiteY22" fmla="*/ 1828800 h 1828800"/>
              <a:gd name="connsiteX23" fmla="*/ 4336542 w 7434072"/>
              <a:gd name="connsiteY23" fmla="*/ 1828800 h 1828800"/>
              <a:gd name="connsiteX24" fmla="*/ 4336542 w 7434072"/>
              <a:gd name="connsiteY24" fmla="*/ 1828800 h 1828800"/>
              <a:gd name="connsiteX25" fmla="*/ 3847132 w 7434072"/>
              <a:gd name="connsiteY25" fmla="*/ 1828800 h 1828800"/>
              <a:gd name="connsiteX26" fmla="*/ 3270992 w 7434072"/>
              <a:gd name="connsiteY26" fmla="*/ 1828800 h 1828800"/>
              <a:gd name="connsiteX27" fmla="*/ 2564755 w 7434072"/>
              <a:gd name="connsiteY27" fmla="*/ 1828800 h 1828800"/>
              <a:gd name="connsiteX28" fmla="*/ 2075345 w 7434072"/>
              <a:gd name="connsiteY28" fmla="*/ 1828800 h 1828800"/>
              <a:gd name="connsiteX29" fmla="*/ 1499205 w 7434072"/>
              <a:gd name="connsiteY29" fmla="*/ 1828800 h 1828800"/>
              <a:gd name="connsiteX30" fmla="*/ 966429 w 7434072"/>
              <a:gd name="connsiteY30" fmla="*/ 1828800 h 1828800"/>
              <a:gd name="connsiteX31" fmla="*/ 0 w 7434072"/>
              <a:gd name="connsiteY31" fmla="*/ 1828800 h 1828800"/>
              <a:gd name="connsiteX32" fmla="*/ 0 w 7434072"/>
              <a:gd name="connsiteY32" fmla="*/ 1327404 h 1828800"/>
              <a:gd name="connsiteX33" fmla="*/ 0 w 7434072"/>
              <a:gd name="connsiteY33" fmla="*/ 762000 h 1828800"/>
              <a:gd name="connsiteX34" fmla="*/ 0 w 7434072"/>
              <a:gd name="connsiteY34" fmla="*/ 304800 h 1828800"/>
              <a:gd name="connsiteX35" fmla="*/ 0 w 7434072"/>
              <a:gd name="connsiteY35" fmla="*/ 304800 h 1828800"/>
              <a:gd name="connsiteX36" fmla="*/ 0 w 7434072"/>
              <a:gd name="connsiteY36"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434072" h="1828800" extrusionOk="0">
                <a:moveTo>
                  <a:pt x="0" y="0"/>
                </a:moveTo>
                <a:cubicBezTo>
                  <a:pt x="295734" y="-10372"/>
                  <a:pt x="482531" y="14363"/>
                  <a:pt x="619506" y="0"/>
                </a:cubicBezTo>
                <a:cubicBezTo>
                  <a:pt x="756481" y="-14363"/>
                  <a:pt x="1001334" y="18715"/>
                  <a:pt x="1195647" y="0"/>
                </a:cubicBezTo>
                <a:cubicBezTo>
                  <a:pt x="1389960" y="-18715"/>
                  <a:pt x="1588926" y="22446"/>
                  <a:pt x="1728422" y="0"/>
                </a:cubicBezTo>
                <a:cubicBezTo>
                  <a:pt x="1867919" y="-22446"/>
                  <a:pt x="2154120" y="30501"/>
                  <a:pt x="2391293" y="0"/>
                </a:cubicBezTo>
                <a:cubicBezTo>
                  <a:pt x="2628466" y="-30501"/>
                  <a:pt x="2701936" y="19628"/>
                  <a:pt x="2967434" y="0"/>
                </a:cubicBezTo>
                <a:cubicBezTo>
                  <a:pt x="3232932" y="-19628"/>
                  <a:pt x="3447444" y="30604"/>
                  <a:pt x="3673671" y="0"/>
                </a:cubicBezTo>
                <a:cubicBezTo>
                  <a:pt x="3899898" y="-30604"/>
                  <a:pt x="4084056" y="5531"/>
                  <a:pt x="4336542" y="0"/>
                </a:cubicBezTo>
                <a:lnTo>
                  <a:pt x="4336542" y="0"/>
                </a:lnTo>
                <a:cubicBezTo>
                  <a:pt x="4542522" y="14025"/>
                  <a:pt x="4801456" y="-19537"/>
                  <a:pt x="4937463" y="0"/>
                </a:cubicBezTo>
                <a:cubicBezTo>
                  <a:pt x="5073470" y="19537"/>
                  <a:pt x="5459820" y="18716"/>
                  <a:pt x="5594139" y="0"/>
                </a:cubicBezTo>
                <a:cubicBezTo>
                  <a:pt x="5728458" y="-18716"/>
                  <a:pt x="6044095" y="6095"/>
                  <a:pt x="6195060" y="0"/>
                </a:cubicBezTo>
                <a:cubicBezTo>
                  <a:pt x="6360421" y="16188"/>
                  <a:pt x="6540955" y="14233"/>
                  <a:pt x="6826956" y="0"/>
                </a:cubicBezTo>
                <a:cubicBezTo>
                  <a:pt x="7112957" y="-14233"/>
                  <a:pt x="7237502" y="-4689"/>
                  <a:pt x="7434072" y="0"/>
                </a:cubicBezTo>
                <a:cubicBezTo>
                  <a:pt x="7434976" y="127375"/>
                  <a:pt x="7425077" y="163281"/>
                  <a:pt x="7434072" y="304800"/>
                </a:cubicBezTo>
                <a:cubicBezTo>
                  <a:pt x="7513948" y="487637"/>
                  <a:pt x="7565025" y="592237"/>
                  <a:pt x="7623120" y="720474"/>
                </a:cubicBezTo>
                <a:cubicBezTo>
                  <a:pt x="7567281" y="730872"/>
                  <a:pt x="7509916" y="751996"/>
                  <a:pt x="7434072" y="762000"/>
                </a:cubicBezTo>
                <a:cubicBezTo>
                  <a:pt x="7436154" y="899693"/>
                  <a:pt x="7446779" y="1155657"/>
                  <a:pt x="7434072" y="1295400"/>
                </a:cubicBezTo>
                <a:cubicBezTo>
                  <a:pt x="7421365" y="1435143"/>
                  <a:pt x="7459104" y="1721127"/>
                  <a:pt x="7434072" y="1828800"/>
                </a:cubicBezTo>
                <a:cubicBezTo>
                  <a:pt x="7285338" y="1832204"/>
                  <a:pt x="7056176" y="1811353"/>
                  <a:pt x="6851736" y="1828800"/>
                </a:cubicBezTo>
                <a:cubicBezTo>
                  <a:pt x="6647296" y="1846247"/>
                  <a:pt x="6399330" y="1810963"/>
                  <a:pt x="6195060" y="1828800"/>
                </a:cubicBezTo>
                <a:cubicBezTo>
                  <a:pt x="6029764" y="1854135"/>
                  <a:pt x="5762287" y="1839022"/>
                  <a:pt x="5594139" y="1828800"/>
                </a:cubicBezTo>
                <a:cubicBezTo>
                  <a:pt x="5425991" y="1818578"/>
                  <a:pt x="5117758" y="1830031"/>
                  <a:pt x="4974633" y="1828800"/>
                </a:cubicBezTo>
                <a:cubicBezTo>
                  <a:pt x="4831508" y="1827569"/>
                  <a:pt x="4633612" y="1833390"/>
                  <a:pt x="4336542" y="1828800"/>
                </a:cubicBezTo>
                <a:lnTo>
                  <a:pt x="4336542" y="1828800"/>
                </a:lnTo>
                <a:cubicBezTo>
                  <a:pt x="4101254" y="1847573"/>
                  <a:pt x="4023517" y="1811799"/>
                  <a:pt x="3847132" y="1828800"/>
                </a:cubicBezTo>
                <a:cubicBezTo>
                  <a:pt x="3670747" y="1845802"/>
                  <a:pt x="3523638" y="1855060"/>
                  <a:pt x="3270992" y="1828800"/>
                </a:cubicBezTo>
                <a:cubicBezTo>
                  <a:pt x="3018346" y="1802540"/>
                  <a:pt x="2900902" y="1850774"/>
                  <a:pt x="2564755" y="1828800"/>
                </a:cubicBezTo>
                <a:cubicBezTo>
                  <a:pt x="2228608" y="1806826"/>
                  <a:pt x="2178634" y="1821982"/>
                  <a:pt x="2075345" y="1828800"/>
                </a:cubicBezTo>
                <a:cubicBezTo>
                  <a:pt x="1972056" y="1835619"/>
                  <a:pt x="1774639" y="1810002"/>
                  <a:pt x="1499205" y="1828800"/>
                </a:cubicBezTo>
                <a:cubicBezTo>
                  <a:pt x="1223771" y="1847598"/>
                  <a:pt x="1202689" y="1812854"/>
                  <a:pt x="966429" y="1828800"/>
                </a:cubicBezTo>
                <a:cubicBezTo>
                  <a:pt x="730169" y="1844746"/>
                  <a:pt x="472229" y="1820479"/>
                  <a:pt x="0" y="1828800"/>
                </a:cubicBezTo>
                <a:cubicBezTo>
                  <a:pt x="18200" y="1603743"/>
                  <a:pt x="1846" y="1518507"/>
                  <a:pt x="0" y="1327404"/>
                </a:cubicBezTo>
                <a:cubicBezTo>
                  <a:pt x="-1846" y="1136301"/>
                  <a:pt x="20740" y="983143"/>
                  <a:pt x="0" y="762000"/>
                </a:cubicBezTo>
                <a:cubicBezTo>
                  <a:pt x="-6872" y="595639"/>
                  <a:pt x="-19761" y="529007"/>
                  <a:pt x="0" y="304800"/>
                </a:cubicBezTo>
                <a:lnTo>
                  <a:pt x="0" y="304800"/>
                </a:lnTo>
                <a:cubicBezTo>
                  <a:pt x="-15032" y="226992"/>
                  <a:pt x="11905" y="111969"/>
                  <a:pt x="0" y="0"/>
                </a:cubicBezTo>
                <a:close/>
              </a:path>
            </a:pathLst>
          </a:custGeom>
          <a:noFill/>
          <a:ln w="28575">
            <a:solidFill>
              <a:schemeClr val="tx1"/>
            </a:solidFill>
            <a:miter lim="800000"/>
            <a:headEnd/>
            <a:tailEnd/>
            <a:extLst>
              <a:ext uri="{C807C97D-BFC1-408E-A445-0C87EB9F89A2}">
                <ask:lineSketchStyleProps xmlns:ask="http://schemas.microsoft.com/office/drawing/2018/sketchyshapes" sd="2900630099">
                  <a:prstGeom prst="wedgeRectCallout">
                    <a:avLst>
                      <a:gd name="adj1" fmla="val 52543"/>
                      <a:gd name="adj2" fmla="val -10604"/>
                    </a:avLst>
                  </a:prstGeom>
                  <ask:type>
                    <ask:lineSketchFreehand/>
                  </ask:type>
                </ask:lineSketchStyleProps>
              </a:ext>
            </a:extLst>
          </a:ln>
        </p:spPr>
      </p:pic>
      <p:sp>
        <p:nvSpPr>
          <p:cNvPr id="7" name="Rectangle 6">
            <a:extLst>
              <a:ext uri="{FF2B5EF4-FFF2-40B4-BE49-F238E27FC236}">
                <a16:creationId xmlns:a16="http://schemas.microsoft.com/office/drawing/2014/main" id="{1C1922AE-E947-85E5-B2C9-A813082A00F7}"/>
              </a:ext>
            </a:extLst>
          </p:cNvPr>
          <p:cNvSpPr/>
          <p:nvPr/>
        </p:nvSpPr>
        <p:spPr>
          <a:xfrm rot="21425078">
            <a:off x="8305450" y="822933"/>
            <a:ext cx="2667424" cy="1015663"/>
          </a:xfrm>
          <a:prstGeom prst="rect">
            <a:avLst/>
          </a:prstGeom>
          <a:noFill/>
        </p:spPr>
        <p:txBody>
          <a:bodyPr wrap="square" lIns="91440" tIns="45720" rIns="91440" bIns="45720">
            <a:spAutoFit/>
          </a:bodyPr>
          <a:lstStyle/>
          <a:p>
            <a:pPr algn="dist"/>
            <a:r>
              <a:rPr lang="en-US" sz="6000" b="1" cap="none" spc="0" dirty="0">
                <a:ln w="9525">
                  <a:solidFill>
                    <a:schemeClr val="tx1"/>
                  </a:solidFill>
                  <a:prstDash val="solid"/>
                </a:ln>
                <a:solidFill>
                  <a:srgbClr val="FF0000"/>
                </a:solidFill>
                <a:effectLst>
                  <a:outerShdw blurRad="12700" dist="38100" dir="2700000" algn="tl" rotWithShape="0">
                    <a:schemeClr val="bg1">
                      <a:lumMod val="50000"/>
                    </a:schemeClr>
                  </a:outerShdw>
                </a:effectLst>
              </a:rPr>
              <a:t>YES</a:t>
            </a:r>
          </a:p>
        </p:txBody>
      </p:sp>
      <p:sp>
        <p:nvSpPr>
          <p:cNvPr id="9" name="Thought Bubble: Cloud 8">
            <a:extLst>
              <a:ext uri="{FF2B5EF4-FFF2-40B4-BE49-F238E27FC236}">
                <a16:creationId xmlns:a16="http://schemas.microsoft.com/office/drawing/2014/main" id="{29FEABB1-A388-4C9E-A95E-C8933363E4BD}"/>
              </a:ext>
            </a:extLst>
          </p:cNvPr>
          <p:cNvSpPr/>
          <p:nvPr/>
        </p:nvSpPr>
        <p:spPr>
          <a:xfrm>
            <a:off x="6156960" y="2685515"/>
            <a:ext cx="4770620" cy="2895600"/>
          </a:xfrm>
          <a:prstGeom prst="cloudCallout">
            <a:avLst>
              <a:gd name="adj1" fmla="val -91265"/>
              <a:gd name="adj2" fmla="val -2142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i="1" dirty="0">
                <a:solidFill>
                  <a:schemeClr val="tx1"/>
                </a:solidFill>
              </a:rPr>
              <a:t>Missions to Muslims</a:t>
            </a:r>
            <a:r>
              <a:rPr lang="en-US" sz="6600" b="1" i="1" dirty="0">
                <a:solidFill>
                  <a:srgbClr val="FF0000"/>
                </a:solidFill>
                <a:highlight>
                  <a:srgbClr val="010A13"/>
                </a:highlight>
              </a:rPr>
              <a:t>?</a:t>
            </a:r>
            <a:endParaRPr lang="en-US" sz="4000" b="1" i="1" dirty="0">
              <a:solidFill>
                <a:srgbClr val="FF0000"/>
              </a:solidFill>
              <a:highlight>
                <a:srgbClr val="010A13"/>
              </a:high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iterate type="lt">
                                    <p:tmPct val="13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1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25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par>
                                <p:cTn id="11" presetID="2" presetClass="entr" presetSubtype="2" fill="hold" grpId="0" nodeType="withEffect">
                                  <p:stCondLst>
                                    <p:cond delay="325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2500" fill="hold"/>
                                        <p:tgtEl>
                                          <p:spTgt spid="9"/>
                                        </p:tgtEl>
                                        <p:attrNameLst>
                                          <p:attrName>ppt_x</p:attrName>
                                        </p:attrNameLst>
                                      </p:cBhvr>
                                      <p:tavLst>
                                        <p:tav tm="0">
                                          <p:val>
                                            <p:strVal val="1+#ppt_w/2"/>
                                          </p:val>
                                        </p:tav>
                                        <p:tav tm="100000">
                                          <p:val>
                                            <p:strVal val="#ppt_x"/>
                                          </p:val>
                                        </p:tav>
                                      </p:tavLst>
                                    </p:anim>
                                    <p:anim calcmode="lin" valueType="num">
                                      <p:cBhvr additive="base">
                                        <p:cTn id="14" dur="2500" fill="hold"/>
                                        <p:tgtEl>
                                          <p:spTgt spid="9"/>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9"/>
                                        </p:tgtEl>
                                        <p:attrNameLst>
                                          <p:attrName>style.visibility</p:attrName>
                                        </p:attrNameLst>
                                      </p:cBhvr>
                                      <p:to>
                                        <p:strVal val="hidden"/>
                                      </p:to>
                                    </p:set>
                                  </p:subTnLst>
                                </p:cTn>
                              </p:par>
                              <p:par>
                                <p:cTn id="15" presetID="32" presetClass="emph" presetSubtype="0" fill="hold" grpId="1" nodeType="withEffect">
                                  <p:stCondLst>
                                    <p:cond delay="5750"/>
                                  </p:stCondLst>
                                  <p:childTnLst>
                                    <p:animRot by="120000">
                                      <p:cBhvr>
                                        <p:cTn id="16" dur="275" fill="hold">
                                          <p:stCondLst>
                                            <p:cond delay="0"/>
                                          </p:stCondLst>
                                        </p:cTn>
                                        <p:tgtEl>
                                          <p:spTgt spid="9"/>
                                        </p:tgtEl>
                                        <p:attrNameLst>
                                          <p:attrName>r</p:attrName>
                                        </p:attrNameLst>
                                      </p:cBhvr>
                                    </p:animRot>
                                    <p:animRot by="-240000">
                                      <p:cBhvr>
                                        <p:cTn id="17" dur="550" fill="hold">
                                          <p:stCondLst>
                                            <p:cond delay="550"/>
                                          </p:stCondLst>
                                        </p:cTn>
                                        <p:tgtEl>
                                          <p:spTgt spid="9"/>
                                        </p:tgtEl>
                                        <p:attrNameLst>
                                          <p:attrName>r</p:attrName>
                                        </p:attrNameLst>
                                      </p:cBhvr>
                                    </p:animRot>
                                    <p:animRot by="240000">
                                      <p:cBhvr>
                                        <p:cTn id="18" dur="550" fill="hold">
                                          <p:stCondLst>
                                            <p:cond delay="1100"/>
                                          </p:stCondLst>
                                        </p:cTn>
                                        <p:tgtEl>
                                          <p:spTgt spid="9"/>
                                        </p:tgtEl>
                                        <p:attrNameLst>
                                          <p:attrName>r</p:attrName>
                                        </p:attrNameLst>
                                      </p:cBhvr>
                                    </p:animRot>
                                    <p:animRot by="-240000">
                                      <p:cBhvr>
                                        <p:cTn id="19" dur="550" fill="hold">
                                          <p:stCondLst>
                                            <p:cond delay="1650"/>
                                          </p:stCondLst>
                                        </p:cTn>
                                        <p:tgtEl>
                                          <p:spTgt spid="9"/>
                                        </p:tgtEl>
                                        <p:attrNameLst>
                                          <p:attrName>r</p:attrName>
                                        </p:attrNameLst>
                                      </p:cBhvr>
                                    </p:animRot>
                                    <p:animRot by="120000">
                                      <p:cBhvr>
                                        <p:cTn id="20" dur="550" fill="hold">
                                          <p:stCondLst>
                                            <p:cond delay="2200"/>
                                          </p:stCondLst>
                                        </p:cTn>
                                        <p:tgtEl>
                                          <p:spTgt spid="9"/>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iterate type="lt">
                                    <p:tmPct val="13000"/>
                                  </p:iterate>
                                  <p:childTnLst>
                                    <p:set>
                                      <p:cBhvr>
                                        <p:cTn id="24" dur="1" fill="hold">
                                          <p:stCondLst>
                                            <p:cond delay="0"/>
                                          </p:stCondLst>
                                        </p:cTn>
                                        <p:tgtEl>
                                          <p:spTgt spid="5">
                                            <p:txEl>
                                              <p:pRg st="1" end="1"/>
                                            </p:txEl>
                                          </p:spTgt>
                                        </p:tgtEl>
                                        <p:attrNameLst>
                                          <p:attrName>style.visibility</p:attrName>
                                        </p:attrNameLst>
                                      </p:cBhvr>
                                      <p:to>
                                        <p:strVal val="visible"/>
                                      </p:to>
                                    </p:set>
                                    <p:animEffect transition="in" filter="fade">
                                      <p:cBhvr>
                                        <p:cTn id="25" dur="500"/>
                                        <p:tgtEl>
                                          <p:spTgt spid="5">
                                            <p:txEl>
                                              <p:pRg st="1" end="1"/>
                                            </p:txEl>
                                          </p:spTgt>
                                        </p:tgtEl>
                                      </p:cBhvr>
                                    </p:animEffect>
                                  </p:childTnLst>
                                  <p:subTnLst>
                                    <p:animClr clrSpc="rgb" dir="cw">
                                      <p:cBhvr override="childStyle">
                                        <p:cTn dur="1" fill="hold" display="0" masterRel="nextClick" afterEffect="1"/>
                                        <p:tgtEl>
                                          <p:spTgt spid="5">
                                            <p:txEl>
                                              <p:pRg st="1" end="1"/>
                                            </p:txEl>
                                          </p:spTgt>
                                        </p:tgtEl>
                                        <p:attrNameLst>
                                          <p:attrName>ppt_c</p:attrName>
                                        </p:attrNameLst>
                                      </p:cBhvr>
                                      <p:to>
                                        <a:srgbClr val="B2B2B2"/>
                                      </p:to>
                                    </p:animClr>
                                  </p:subTnLst>
                                </p:cTn>
                              </p:par>
                              <p:par>
                                <p:cTn id="26" presetID="16" presetClass="exit" presetSubtype="21" fill="hold" nodeType="withEffect">
                                  <p:stCondLst>
                                    <p:cond delay="0"/>
                                  </p:stCondLst>
                                  <p:iterate type="lt">
                                    <p:tmPct val="0"/>
                                  </p:iterate>
                                  <p:childTnLst>
                                    <p:animEffect transition="out" filter="barn(inVertical)">
                                      <p:cBhvr>
                                        <p:cTn id="27" dur="500"/>
                                        <p:tgtEl>
                                          <p:spTgt spid="5">
                                            <p:txEl>
                                              <p:pRg st="0" end="0"/>
                                            </p:txEl>
                                          </p:spTgt>
                                        </p:tgtEl>
                                      </p:cBhvr>
                                    </p:animEffect>
                                    <p:set>
                                      <p:cBhvr>
                                        <p:cTn id="28" dur="1" fill="hold">
                                          <p:stCondLst>
                                            <p:cond delay="499"/>
                                          </p:stCondLst>
                                        </p:cTn>
                                        <p:tgtEl>
                                          <p:spTgt spid="5">
                                            <p:txEl>
                                              <p:pRg st="0" end="0"/>
                                            </p:txEl>
                                          </p:spTgt>
                                        </p:tgtEl>
                                        <p:attrNameLst>
                                          <p:attrName>style.visibility</p:attrName>
                                        </p:attrNameLst>
                                      </p:cBhvr>
                                      <p:to>
                                        <p:strVal val="hidden"/>
                                      </p:to>
                                    </p:set>
                                  </p:childTnLst>
                                </p:cTn>
                              </p:par>
                              <p:par>
                                <p:cTn id="29" presetID="2" presetClass="entr" presetSubtype="2"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1500" fill="hold"/>
                                        <p:tgtEl>
                                          <p:spTgt spid="6"/>
                                        </p:tgtEl>
                                        <p:attrNameLst>
                                          <p:attrName>ppt_x</p:attrName>
                                        </p:attrNameLst>
                                      </p:cBhvr>
                                      <p:tavLst>
                                        <p:tav tm="0">
                                          <p:val>
                                            <p:strVal val="1+#ppt_w/2"/>
                                          </p:val>
                                        </p:tav>
                                        <p:tav tm="100000">
                                          <p:val>
                                            <p:strVal val="#ppt_x"/>
                                          </p:val>
                                        </p:tav>
                                      </p:tavLst>
                                    </p:anim>
                                    <p:anim calcmode="lin" valueType="num">
                                      <p:cBhvr additive="base">
                                        <p:cTn id="32" dur="1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iterate type="lt">
                                    <p:tmPct val="13000"/>
                                  </p:iterate>
                                  <p:childTnLst>
                                    <p:set>
                                      <p:cBhvr>
                                        <p:cTn id="36" dur="1" fill="hold">
                                          <p:stCondLst>
                                            <p:cond delay="0"/>
                                          </p:stCondLst>
                                        </p:cTn>
                                        <p:tgtEl>
                                          <p:spTgt spid="5">
                                            <p:txEl>
                                              <p:pRg st="2" end="2"/>
                                            </p:txEl>
                                          </p:spTgt>
                                        </p:tgtEl>
                                        <p:attrNameLst>
                                          <p:attrName>style.visibility</p:attrName>
                                        </p:attrNameLst>
                                      </p:cBhvr>
                                      <p:to>
                                        <p:strVal val="visible"/>
                                      </p:to>
                                    </p:set>
                                    <p:animEffect transition="in" filter="fade">
                                      <p:cBhvr>
                                        <p:cTn id="37" dur="500"/>
                                        <p:tgtEl>
                                          <p:spTgt spid="5">
                                            <p:txEl>
                                              <p:pRg st="2" end="2"/>
                                            </p:txEl>
                                          </p:spTgt>
                                        </p:tgtEl>
                                      </p:cBhvr>
                                    </p:animEffect>
                                  </p:childTnLst>
                                  <p:subTnLst>
                                    <p:animClr clrSpc="rgb" dir="cw">
                                      <p:cBhvr override="childStyle">
                                        <p:cTn dur="1" fill="hold" display="0" masterRel="nextClick" afterEffect="1"/>
                                        <p:tgtEl>
                                          <p:spTgt spid="5">
                                            <p:txEl>
                                              <p:pRg st="2" end="2"/>
                                            </p:txEl>
                                          </p:spTgt>
                                        </p:tgtEl>
                                        <p:attrNameLst>
                                          <p:attrName>ppt_c</p:attrName>
                                        </p:attrNameLst>
                                      </p:cBhvr>
                                      <p:to>
                                        <a:srgbClr val="B2B2B2"/>
                                      </p:to>
                                    </p:animClr>
                                  </p:subTnLst>
                                </p:cTn>
                              </p:par>
                              <p:par>
                                <p:cTn id="38" presetID="4" presetClass="entr" presetSubtype="32" fill="hold" nodeType="withEffect">
                                  <p:stCondLst>
                                    <p:cond delay="2000"/>
                                  </p:stCondLst>
                                  <p:childTnLst>
                                    <p:set>
                                      <p:cBhvr>
                                        <p:cTn id="39" dur="1" fill="hold">
                                          <p:stCondLst>
                                            <p:cond delay="0"/>
                                          </p:stCondLst>
                                        </p:cTn>
                                        <p:tgtEl>
                                          <p:spTgt spid="3075"/>
                                        </p:tgtEl>
                                        <p:attrNameLst>
                                          <p:attrName>style.visibility</p:attrName>
                                        </p:attrNameLst>
                                      </p:cBhvr>
                                      <p:to>
                                        <p:strVal val="visible"/>
                                      </p:to>
                                    </p:set>
                                    <p:animEffect transition="in" filter="box(out)">
                                      <p:cBhvr>
                                        <p:cTn id="40" dur="2000"/>
                                        <p:tgtEl>
                                          <p:spTgt spid="3075"/>
                                        </p:tgtEl>
                                      </p:cBhvr>
                                    </p:animEffect>
                                  </p:childTnLst>
                                </p:cTn>
                              </p:par>
                              <p:par>
                                <p:cTn id="41" presetID="16" presetClass="entr" presetSubtype="37" repeatCount="indefinite" fill="hold" nodeType="withEffect">
                                  <p:stCondLst>
                                    <p:cond delay="2000"/>
                                  </p:stCondLst>
                                  <p:childTnLst>
                                    <p:set>
                                      <p:cBhvr>
                                        <p:cTn id="42" dur="1" fill="hold">
                                          <p:stCondLst>
                                            <p:cond delay="0"/>
                                          </p:stCondLst>
                                        </p:cTn>
                                        <p:tgtEl>
                                          <p:spTgt spid="7">
                                            <p:txEl>
                                              <p:pRg st="0" end="0"/>
                                            </p:txEl>
                                          </p:spTgt>
                                        </p:tgtEl>
                                        <p:attrNameLst>
                                          <p:attrName>style.visibility</p:attrName>
                                        </p:attrNameLst>
                                      </p:cBhvr>
                                      <p:to>
                                        <p:strVal val="visible"/>
                                      </p:to>
                                    </p:set>
                                    <p:animEffect transition="in" filter="barn(outVertical)">
                                      <p:cBhvr>
                                        <p:cTn id="43" dur="1500"/>
                                        <p:tgtEl>
                                          <p:spTgt spid="7">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iterate type="lt">
                                    <p:tmPct val="12000"/>
                                  </p:iterate>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9" grpId="0" animBg="1"/>
      <p:bldP spid="9"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AFC0D-45C0-0DCE-DFF3-CD4BF73792B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63F0A29-390A-015A-1C83-1056E245F168}"/>
              </a:ext>
            </a:extLst>
          </p:cNvPr>
          <p:cNvSpPr>
            <a:spLocks noGrp="1"/>
          </p:cNvSpPr>
          <p:nvPr>
            <p:ph idx="1"/>
          </p:nvPr>
        </p:nvSpPr>
        <p:spPr/>
        <p:txBody>
          <a:bodyPr/>
          <a:lstStyle/>
          <a:p>
            <a:endParaRPr lang="en-US"/>
          </a:p>
        </p:txBody>
      </p:sp>
      <p:graphicFrame>
        <p:nvGraphicFramePr>
          <p:cNvPr id="4" name="Object 3">
            <a:hlinkClick r:id="" action="ppaction://ole?verb=0"/>
            <a:extLst>
              <a:ext uri="{FF2B5EF4-FFF2-40B4-BE49-F238E27FC236}">
                <a16:creationId xmlns:a16="http://schemas.microsoft.com/office/drawing/2014/main" id="{4BBC3E9A-71D5-7A65-DF51-B5A6A0A691A6}"/>
              </a:ext>
            </a:extLst>
          </p:cNvPr>
          <p:cNvGraphicFramePr>
            <a:graphicFrameLocks noChangeAspect="1"/>
          </p:cNvGraphicFramePr>
          <p:nvPr>
            <p:extLst>
              <p:ext uri="{D42A27DB-BD31-4B8C-83A1-F6EECF244321}">
                <p14:modId xmlns:p14="http://schemas.microsoft.com/office/powerpoint/2010/main" val="4155098566"/>
              </p:ext>
            </p:extLst>
          </p:nvPr>
        </p:nvGraphicFramePr>
        <p:xfrm>
          <a:off x="-1" y="0"/>
          <a:ext cx="12462933" cy="7010400"/>
        </p:xfrm>
        <a:graphic>
          <a:graphicData uri="http://schemas.openxmlformats.org/presentationml/2006/ole">
            <mc:AlternateContent xmlns:mc="http://schemas.openxmlformats.org/markup-compatibility/2006">
              <mc:Choice xmlns:v="urn:schemas-microsoft-com:vml" Requires="v">
                <p:oleObj name="Presentation" r:id="rId2" imgW="6096296" imgH="3429229" progId="PowerPoint.Show.12">
                  <p:embed/>
                </p:oleObj>
              </mc:Choice>
              <mc:Fallback>
                <p:oleObj name="Presentation" r:id="rId2" imgW="6096296" imgH="3429229" progId="PowerPoint.Show.12">
                  <p:embed/>
                  <p:pic>
                    <p:nvPicPr>
                      <p:cNvPr id="4" name="Object 3">
                        <a:hlinkClick r:id="" action="ppaction://ole?verb=0"/>
                        <a:extLst>
                          <a:ext uri="{FF2B5EF4-FFF2-40B4-BE49-F238E27FC236}">
                            <a16:creationId xmlns:a16="http://schemas.microsoft.com/office/drawing/2014/main" id="{4BBC3E9A-71D5-7A65-DF51-B5A6A0A691A6}"/>
                          </a:ext>
                        </a:extLst>
                      </p:cNvPr>
                      <p:cNvPicPr/>
                      <p:nvPr/>
                    </p:nvPicPr>
                    <p:blipFill>
                      <a:blip r:embed="rId3"/>
                      <a:stretch>
                        <a:fillRect/>
                      </a:stretch>
                    </p:blipFill>
                    <p:spPr>
                      <a:xfrm>
                        <a:off x="-1" y="0"/>
                        <a:ext cx="12462933" cy="7010400"/>
                      </a:xfrm>
                      <a:prstGeom prst="rect">
                        <a:avLst/>
                      </a:prstGeom>
                    </p:spPr>
                  </p:pic>
                </p:oleObj>
              </mc:Fallback>
            </mc:AlternateContent>
          </a:graphicData>
        </a:graphic>
      </p:graphicFrame>
      <p:pic>
        <p:nvPicPr>
          <p:cNvPr id="107522" name="Picture 2" descr="Photo: Muslim Priest Ann Holmes Redding"/>
          <p:cNvPicPr>
            <a:picLocks noChangeAspect="1" noChangeArrowheads="1"/>
          </p:cNvPicPr>
          <p:nvPr/>
        </p:nvPicPr>
        <p:blipFill>
          <a:blip r:embed="rId4" cstate="print"/>
          <a:srcRect/>
          <a:stretch>
            <a:fillRect/>
          </a:stretch>
        </p:blipFill>
        <p:spPr bwMode="auto">
          <a:xfrm>
            <a:off x="4876800" y="540327"/>
            <a:ext cx="5680363" cy="4260272"/>
          </a:xfrm>
          <a:prstGeom prst="flowChartMultidocument">
            <a:avLst/>
          </a:prstGeom>
          <a:noFill/>
        </p:spPr>
      </p:pic>
      <p:sp>
        <p:nvSpPr>
          <p:cNvPr id="5" name="Rounded Rectangular Callout 4"/>
          <p:cNvSpPr/>
          <p:nvPr/>
        </p:nvSpPr>
        <p:spPr>
          <a:xfrm>
            <a:off x="645067" y="1136047"/>
            <a:ext cx="3206496" cy="2729345"/>
          </a:xfrm>
          <a:prstGeom prst="wedgeRoundRectCallout">
            <a:avLst>
              <a:gd name="adj1" fmla="val 142138"/>
              <a:gd name="adj2" fmla="val -32842"/>
              <a:gd name="adj3" fmla="val 1666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rPr>
              <a:t>“I am both a Christian and a Muslim</a:t>
            </a:r>
            <a:r>
              <a:rPr lang="ko-KR" altLang="en-US" sz="4000" dirty="0">
                <a:solidFill>
                  <a:schemeClr val="bg1"/>
                </a:solidFill>
              </a:rPr>
              <a:t>.</a:t>
            </a:r>
            <a:r>
              <a:rPr lang="en-US" altLang="ko-KR" sz="4000" dirty="0">
                <a:solidFill>
                  <a:schemeClr val="bg1"/>
                </a:solidFill>
              </a:rPr>
              <a:t>”</a:t>
            </a:r>
            <a:endParaRPr lang="es-ES_tradnl" sz="4000" dirty="0">
              <a:solidFill>
                <a:schemeClr val="bg1"/>
              </a:solidFill>
            </a:endParaRPr>
          </a:p>
        </p:txBody>
      </p:sp>
      <p:sp>
        <p:nvSpPr>
          <p:cNvPr id="7" name="TextBox 6">
            <a:extLst>
              <a:ext uri="{FF2B5EF4-FFF2-40B4-BE49-F238E27FC236}">
                <a16:creationId xmlns:a16="http://schemas.microsoft.com/office/drawing/2014/main" id="{6B7A0482-61B6-7DA3-47D6-9E2F0F488AF4}"/>
              </a:ext>
            </a:extLst>
          </p:cNvPr>
          <p:cNvSpPr txBox="1"/>
          <p:nvPr/>
        </p:nvSpPr>
        <p:spPr>
          <a:xfrm>
            <a:off x="4343400" y="5089553"/>
            <a:ext cx="6317672" cy="1323439"/>
          </a:xfrm>
          <a:prstGeom prst="rect">
            <a:avLst/>
          </a:prstGeom>
          <a:noFill/>
        </p:spPr>
        <p:txBody>
          <a:bodyPr wrap="square">
            <a:spAutoFit/>
          </a:bodyPr>
          <a:lstStyle/>
          <a:p>
            <a:pPr algn="ctr"/>
            <a:r>
              <a:rPr lang="es-ES_tradnl" sz="4000" dirty="0">
                <a:solidFill>
                  <a:schemeClr val="bg1"/>
                </a:solidFill>
              </a:rPr>
              <a:t>Ann Holmes Redding</a:t>
            </a:r>
          </a:p>
          <a:p>
            <a:pPr algn="ctr"/>
            <a:r>
              <a:rPr lang="es-ES_tradnl" sz="4000" dirty="0">
                <a:solidFill>
                  <a:schemeClr val="bg1"/>
                </a:solidFill>
              </a:rPr>
              <a:t>(</a:t>
            </a:r>
            <a:r>
              <a:rPr lang="en-US" sz="4000" noProof="0" dirty="0">
                <a:solidFill>
                  <a:schemeClr val="bg1"/>
                </a:solidFill>
              </a:rPr>
              <a:t>Episcopalian Church)</a:t>
            </a:r>
            <a:endParaRPr lang="en-US" sz="4000" dirty="0">
              <a:solidFill>
                <a:schemeClr val="bg1"/>
              </a:solidFill>
            </a:endParaRPr>
          </a:p>
        </p:txBody>
      </p:sp>
      <p:pic>
        <p:nvPicPr>
          <p:cNvPr id="12" name="Picture 11">
            <a:extLst>
              <a:ext uri="{FF2B5EF4-FFF2-40B4-BE49-F238E27FC236}">
                <a16:creationId xmlns:a16="http://schemas.microsoft.com/office/drawing/2014/main" id="{FD4ED729-7D36-73A6-01DF-A0DEC3A24071}"/>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Lst>
          </a:blip>
          <a:stretch>
            <a:fillRect/>
          </a:stretch>
        </p:blipFill>
        <p:spPr>
          <a:xfrm>
            <a:off x="1018897" y="4479868"/>
            <a:ext cx="3982006" cy="1219370"/>
          </a:xfrm>
          <a:prstGeom prst="rect">
            <a:avLst/>
          </a:prstGeom>
        </p:spPr>
      </p:pic>
      <p:pic>
        <p:nvPicPr>
          <p:cNvPr id="13" name="Picture 12">
            <a:extLst>
              <a:ext uri="{FF2B5EF4-FFF2-40B4-BE49-F238E27FC236}">
                <a16:creationId xmlns:a16="http://schemas.microsoft.com/office/drawing/2014/main" id="{42022191-AE2C-ABAF-2997-1110DC4893DC}"/>
              </a:ext>
            </a:extLst>
          </p:cNvPr>
          <p:cNvPicPr>
            <a:picLocks noChangeAspect="1"/>
          </p:cNvPicPr>
          <p:nvPr/>
        </p:nvPicPr>
        <p:blipFill>
          <a:blip r:embed="rId7"/>
          <a:stretch>
            <a:fillRect/>
          </a:stretch>
        </p:blipFill>
        <p:spPr>
          <a:xfrm>
            <a:off x="1046606" y="4324776"/>
            <a:ext cx="1486070" cy="1486070"/>
          </a:xfrm>
          <a:prstGeom prst="rect">
            <a:avLst/>
          </a:prstGeom>
        </p:spPr>
      </p:pic>
    </p:spTree>
    <p:extLst>
      <p:ext uri="{BB962C8B-B14F-4D97-AF65-F5344CB8AC3E}">
        <p14:creationId xmlns:p14="http://schemas.microsoft.com/office/powerpoint/2010/main" val="1118652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107522"/>
                                        </p:tgtEl>
                                        <p:attrNameLst>
                                          <p:attrName>style.visibility</p:attrName>
                                        </p:attrNameLst>
                                      </p:cBhvr>
                                      <p:to>
                                        <p:strVal val="visible"/>
                                      </p:to>
                                    </p:set>
                                    <p:animEffect transition="in" filter="box(in)">
                                      <p:cBhvr>
                                        <p:cTn id="7" dur="1000"/>
                                        <p:tgtEl>
                                          <p:spTgt spid="107522"/>
                                        </p:tgtEl>
                                      </p:cBhvr>
                                    </p:animEffect>
                                  </p:childTnLst>
                                </p:cTn>
                              </p:par>
                              <p:par>
                                <p:cTn id="8" presetID="2" presetClass="entr" presetSubtype="4"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iterate type="lt">
                                    <p:tmPct val="12000"/>
                                  </p:iterate>
                                  <p:childTnLst>
                                    <p:set>
                                      <p:cBhvr>
                                        <p:cTn id="15" dur="1" fill="hold">
                                          <p:stCondLst>
                                            <p:cond delay="0"/>
                                          </p:stCondLst>
                                        </p:cTn>
                                        <p:tgtEl>
                                          <p:spTgt spid="5">
                                            <p:txEl>
                                              <p:pRg st="0" end="0"/>
                                            </p:txEl>
                                          </p:spTgt>
                                        </p:tgtEl>
                                        <p:attrNameLst>
                                          <p:attrName>style.visibility</p:attrName>
                                        </p:attrNameLst>
                                      </p:cBhvr>
                                      <p:to>
                                        <p:strVal val="visible"/>
                                      </p:to>
                                    </p:set>
                                    <p:animEffect transition="in" filter="fade">
                                      <p:cBhvr>
                                        <p:cTn id="16" dur="500"/>
                                        <p:tgtEl>
                                          <p:spTgt spid="5">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bg/>
                                          </p:spTgt>
                                        </p:tgtEl>
                                        <p:attrNameLst>
                                          <p:attrName>style.visibility</p:attrName>
                                        </p:attrNameLst>
                                      </p:cBhvr>
                                      <p:to>
                                        <p:strVal val="visible"/>
                                      </p:to>
                                    </p:set>
                                    <p:animEffect transition="in" filter="fade">
                                      <p:cBhvr>
                                        <p:cTn id="19" dur="500"/>
                                        <p:tgtEl>
                                          <p:spTgt spid="5">
                                            <p:bg/>
                                          </p:spTgt>
                                        </p:tgtEl>
                                      </p:cBhvr>
                                    </p:animEffect>
                                  </p:childTnLst>
                                </p:cTn>
                              </p:par>
                              <p:par>
                                <p:cTn id="20" presetID="9" presetClass="entr" presetSubtype="0" fill="hold" nodeType="withEffect">
                                  <p:stCondLst>
                                    <p:cond delay="500"/>
                                  </p:stCondLst>
                                  <p:childTnLst>
                                    <p:set>
                                      <p:cBhvr>
                                        <p:cTn id="21" dur="1" fill="hold">
                                          <p:stCondLst>
                                            <p:cond delay="0"/>
                                          </p:stCondLst>
                                        </p:cTn>
                                        <p:tgtEl>
                                          <p:spTgt spid="13"/>
                                        </p:tgtEl>
                                        <p:attrNameLst>
                                          <p:attrName>style.visibility</p:attrName>
                                        </p:attrNameLst>
                                      </p:cBhvr>
                                      <p:to>
                                        <p:strVal val="visible"/>
                                      </p:to>
                                    </p:set>
                                    <p:animEffect transition="in" filter="dissolve">
                                      <p:cBhvr>
                                        <p:cTn id="22" dur="3500"/>
                                        <p:tgtEl>
                                          <p:spTgt spid="13"/>
                                        </p:tgtEl>
                                      </p:cBhvr>
                                    </p:animEffect>
                                  </p:childTnLst>
                                </p:cTn>
                              </p:par>
                              <p:par>
                                <p:cTn id="23" presetID="9" presetClass="entr" presetSubtype="0" fill="hold" nodeType="withEffect">
                                  <p:stCondLst>
                                    <p:cond delay="500"/>
                                  </p:stCondLst>
                                  <p:childTnLst>
                                    <p:set>
                                      <p:cBhvr>
                                        <p:cTn id="24" dur="1" fill="hold">
                                          <p:stCondLst>
                                            <p:cond delay="0"/>
                                          </p:stCondLst>
                                        </p:cTn>
                                        <p:tgtEl>
                                          <p:spTgt spid="12"/>
                                        </p:tgtEl>
                                        <p:attrNameLst>
                                          <p:attrName>style.visibility</p:attrName>
                                        </p:attrNameLst>
                                      </p:cBhvr>
                                      <p:to>
                                        <p:strVal val="visible"/>
                                      </p:to>
                                    </p:set>
                                    <p:animEffect transition="in" filter="dissolve">
                                      <p:cBhvr>
                                        <p:cTn id="25" dur="3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allAtOnce" animBg="1"/>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274320"/>
            <a:ext cx="11353800" cy="6740307"/>
          </a:xfrm>
          <a:prstGeom prst="rect">
            <a:avLst/>
          </a:prstGeom>
          <a:noFill/>
        </p:spPr>
        <p:txBody>
          <a:bodyPr wrap="square" rtlCol="0">
            <a:spAutoFit/>
          </a:bodyPr>
          <a:lstStyle/>
          <a:p>
            <a:pPr>
              <a:tabLst>
                <a:tab pos="749300" algn="l"/>
              </a:tabLst>
            </a:pPr>
            <a:r>
              <a:rPr lang="en-US" sz="3600" b="1" dirty="0"/>
              <a:t>2.	</a:t>
            </a:r>
            <a:r>
              <a:rPr lang="en-US" sz="4000" b="1" dirty="0"/>
              <a:t>Is This Claim True? </a:t>
            </a:r>
            <a:endParaRPr lang="en-US" sz="4000" dirty="0"/>
          </a:p>
          <a:p>
            <a:pPr marL="742950" indent="-742950">
              <a:tabLst>
                <a:tab pos="749300" algn="l"/>
              </a:tabLst>
            </a:pPr>
            <a:r>
              <a:rPr lang="en-US" sz="4000" dirty="0"/>
              <a:t>	Certainly, Christianity, Judaism and Islam            (with about 2 billion followers today) </a:t>
            </a:r>
          </a:p>
          <a:p>
            <a:r>
              <a:rPr lang="en-US" sz="4000" dirty="0"/>
              <a:t>		</a:t>
            </a:r>
          </a:p>
          <a:p>
            <a:endParaRPr lang="en-US" sz="4000" dirty="0"/>
          </a:p>
          <a:p>
            <a:endParaRPr lang="en-US" sz="4000" dirty="0"/>
          </a:p>
          <a:p>
            <a:r>
              <a:rPr lang="en-US" sz="4000" dirty="0"/>
              <a:t>		</a:t>
            </a:r>
          </a:p>
          <a:p>
            <a:r>
              <a:rPr lang="en-US" sz="4000" dirty="0"/>
              <a:t>			</a:t>
            </a:r>
          </a:p>
          <a:p>
            <a:r>
              <a:rPr lang="en-US" sz="4000" dirty="0"/>
              <a:t>	have something in common 					with respect to </a:t>
            </a:r>
            <a:r>
              <a:rPr lang="en-US" sz="4000" b="1" dirty="0"/>
              <a:t>Abraham</a:t>
            </a:r>
            <a:r>
              <a:rPr lang="en-US" sz="4000" dirty="0"/>
              <a:t>. </a:t>
            </a:r>
          </a:p>
          <a:p>
            <a:endParaRPr lang="en-US" sz="3200" dirty="0">
              <a:latin typeface="+mj-lt"/>
            </a:endParaRPr>
          </a:p>
        </p:txBody>
      </p:sp>
      <p:pic>
        <p:nvPicPr>
          <p:cNvPr id="107521" name="Picture 1" descr="C:\Users\Cryun22\Documents\Imagenes 1\Islam\Islam World 2.tif"/>
          <p:cNvPicPr>
            <a:picLocks noChangeAspect="1" noChangeArrowheads="1"/>
          </p:cNvPicPr>
          <p:nvPr/>
        </p:nvPicPr>
        <p:blipFill>
          <a:blip r:embed="rId3" cstate="print"/>
          <a:srcRect/>
          <a:stretch>
            <a:fillRect/>
          </a:stretch>
        </p:blipFill>
        <p:spPr bwMode="auto">
          <a:xfrm>
            <a:off x="6400800" y="2362200"/>
            <a:ext cx="5216901" cy="2646254"/>
          </a:xfrm>
          <a:custGeom>
            <a:avLst/>
            <a:gdLst>
              <a:gd name="connsiteX0" fmla="*/ 0 w 5216901"/>
              <a:gd name="connsiteY0" fmla="*/ 0 h 2646254"/>
              <a:gd name="connsiteX1" fmla="*/ 5216901 w 5216901"/>
              <a:gd name="connsiteY1" fmla="*/ 0 h 2646254"/>
              <a:gd name="connsiteX2" fmla="*/ 5216901 w 5216901"/>
              <a:gd name="connsiteY2" fmla="*/ 2646254 h 2646254"/>
              <a:gd name="connsiteX3" fmla="*/ 0 w 5216901"/>
              <a:gd name="connsiteY3" fmla="*/ 2646254 h 2646254"/>
              <a:gd name="connsiteX4" fmla="*/ 0 w 5216901"/>
              <a:gd name="connsiteY4" fmla="*/ 0 h 2646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16901" h="2646254" extrusionOk="0">
                <a:moveTo>
                  <a:pt x="0" y="0"/>
                </a:moveTo>
                <a:cubicBezTo>
                  <a:pt x="1638874" y="-5264"/>
                  <a:pt x="4413312" y="84467"/>
                  <a:pt x="5216901" y="0"/>
                </a:cubicBezTo>
                <a:cubicBezTo>
                  <a:pt x="5088728" y="662067"/>
                  <a:pt x="5346051" y="1453639"/>
                  <a:pt x="5216901" y="2646254"/>
                </a:cubicBezTo>
                <a:cubicBezTo>
                  <a:pt x="3187279" y="2752574"/>
                  <a:pt x="1384010" y="2638605"/>
                  <a:pt x="0" y="2646254"/>
                </a:cubicBezTo>
                <a:cubicBezTo>
                  <a:pt x="160128" y="1439914"/>
                  <a:pt x="25049" y="625980"/>
                  <a:pt x="0" y="0"/>
                </a:cubicBezTo>
                <a:close/>
              </a:path>
            </a:pathLst>
          </a:custGeom>
          <a:noFill/>
          <a:ln w="19050">
            <a:solidFill>
              <a:schemeClr val="tx1"/>
            </a:solidFill>
            <a:extLst>
              <a:ext uri="{C807C97D-BFC1-408E-A445-0C87EB9F89A2}">
                <ask:lineSketchStyleProps xmlns:ask="http://schemas.microsoft.com/office/drawing/2018/sketchyshapes" sd="2650216993">
                  <a:prstGeom prst="rect">
                    <a:avLst/>
                  </a:prstGeom>
                  <ask:type>
                    <ask:lineSketchCurved/>
                  </ask:type>
                </ask:lineSketchStyleProps>
              </a:ext>
            </a:extLst>
          </a:ln>
        </p:spPr>
      </p:pic>
      <p:sp>
        <p:nvSpPr>
          <p:cNvPr id="2" name="TextBox 1">
            <a:extLst>
              <a:ext uri="{FF2B5EF4-FFF2-40B4-BE49-F238E27FC236}">
                <a16:creationId xmlns:a16="http://schemas.microsoft.com/office/drawing/2014/main" id="{9FEA2F9D-3153-2B48-78FB-C6E4DE8B1CC5}"/>
              </a:ext>
            </a:extLst>
          </p:cNvPr>
          <p:cNvSpPr txBox="1"/>
          <p:nvPr/>
        </p:nvSpPr>
        <p:spPr>
          <a:xfrm>
            <a:off x="8382000" y="2667000"/>
            <a:ext cx="2514600" cy="523220"/>
          </a:xfrm>
          <a:prstGeom prst="rect">
            <a:avLst/>
          </a:prstGeom>
          <a:noFill/>
        </p:spPr>
        <p:txBody>
          <a:bodyPr wrap="square" rtlCol="0">
            <a:spAutoFit/>
          </a:bodyPr>
          <a:lstStyle/>
          <a:p>
            <a:r>
              <a:rPr lang="en-US" sz="2800" dirty="0">
                <a:solidFill>
                  <a:schemeClr val="bg1"/>
                </a:solidFill>
              </a:rPr>
              <a:t>2000s</a:t>
            </a:r>
            <a:endParaRPr lang="en-US" sz="3200" dirty="0">
              <a:solidFill>
                <a:schemeClr val="bg1"/>
              </a:solidFill>
            </a:endParaRPr>
          </a:p>
        </p:txBody>
      </p:sp>
      <p:pic>
        <p:nvPicPr>
          <p:cNvPr id="3" name="Picture 3">
            <a:extLst>
              <a:ext uri="{FF2B5EF4-FFF2-40B4-BE49-F238E27FC236}">
                <a16:creationId xmlns:a16="http://schemas.microsoft.com/office/drawing/2014/main" id="{BF2CDC09-993A-3C12-7725-BDB4E0F29BC9}"/>
              </a:ext>
            </a:extLst>
          </p:cNvPr>
          <p:cNvPicPr preferRelativeResize="0">
            <a:picLocks noChangeArrowheads="1"/>
          </p:cNvPicPr>
          <p:nvPr/>
        </p:nvPicPr>
        <p:blipFill>
          <a:blip r:embed="rId4" cstate="print">
            <a:lum bright="-39000" contrast="67000"/>
          </a:blip>
          <a:srcRect/>
          <a:stretch>
            <a:fillRect/>
          </a:stretch>
        </p:blipFill>
        <p:spPr bwMode="auto">
          <a:xfrm>
            <a:off x="600424" y="2362200"/>
            <a:ext cx="5495575" cy="1981200"/>
          </a:xfrm>
          <a:custGeom>
            <a:avLst/>
            <a:gdLst>
              <a:gd name="connsiteX0" fmla="*/ 0 w 5495575"/>
              <a:gd name="connsiteY0" fmla="*/ 0 h 1981200"/>
              <a:gd name="connsiteX1" fmla="*/ 686947 w 5495575"/>
              <a:gd name="connsiteY1" fmla="*/ 0 h 1981200"/>
              <a:gd name="connsiteX2" fmla="*/ 1318938 w 5495575"/>
              <a:gd name="connsiteY2" fmla="*/ 0 h 1981200"/>
              <a:gd name="connsiteX3" fmla="*/ 1895973 w 5495575"/>
              <a:gd name="connsiteY3" fmla="*/ 0 h 1981200"/>
              <a:gd name="connsiteX4" fmla="*/ 2637876 w 5495575"/>
              <a:gd name="connsiteY4" fmla="*/ 0 h 1981200"/>
              <a:gd name="connsiteX5" fmla="*/ 3269867 w 5495575"/>
              <a:gd name="connsiteY5" fmla="*/ 0 h 1981200"/>
              <a:gd name="connsiteX6" fmla="*/ 4066726 w 5495575"/>
              <a:gd name="connsiteY6" fmla="*/ 0 h 1981200"/>
              <a:gd name="connsiteX7" fmla="*/ 4698717 w 5495575"/>
              <a:gd name="connsiteY7" fmla="*/ 0 h 1981200"/>
              <a:gd name="connsiteX8" fmla="*/ 5495575 w 5495575"/>
              <a:gd name="connsiteY8" fmla="*/ 0 h 1981200"/>
              <a:gd name="connsiteX9" fmla="*/ 5495575 w 5495575"/>
              <a:gd name="connsiteY9" fmla="*/ 529604 h 1981200"/>
              <a:gd name="connsiteX10" fmla="*/ 5495575 w 5495575"/>
              <a:gd name="connsiteY10" fmla="*/ 1043320 h 1981200"/>
              <a:gd name="connsiteX11" fmla="*/ 5495575 w 5495575"/>
              <a:gd name="connsiteY11" fmla="*/ 1588812 h 1981200"/>
              <a:gd name="connsiteX12" fmla="*/ 0 w 5495575"/>
              <a:gd name="connsiteY12" fmla="*/ 1850220 h 1981200"/>
              <a:gd name="connsiteX13" fmla="*/ 0 w 5495575"/>
              <a:gd name="connsiteY13" fmla="*/ 1270484 h 1981200"/>
              <a:gd name="connsiteX14" fmla="*/ 0 w 5495575"/>
              <a:gd name="connsiteY14" fmla="*/ 690749 h 1981200"/>
              <a:gd name="connsiteX15" fmla="*/ 0 w 5495575"/>
              <a:gd name="connsiteY15" fmla="*/ 0 h 198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95575" h="1981200" extrusionOk="0">
                <a:moveTo>
                  <a:pt x="0" y="0"/>
                </a:moveTo>
                <a:cubicBezTo>
                  <a:pt x="166828" y="-19840"/>
                  <a:pt x="450143" y="22482"/>
                  <a:pt x="686947" y="0"/>
                </a:cubicBezTo>
                <a:cubicBezTo>
                  <a:pt x="923751" y="-22482"/>
                  <a:pt x="1086200" y="3768"/>
                  <a:pt x="1318938" y="0"/>
                </a:cubicBezTo>
                <a:cubicBezTo>
                  <a:pt x="1551676" y="-3768"/>
                  <a:pt x="1731022" y="-2173"/>
                  <a:pt x="1895973" y="0"/>
                </a:cubicBezTo>
                <a:cubicBezTo>
                  <a:pt x="2060925" y="2173"/>
                  <a:pt x="2389596" y="-19843"/>
                  <a:pt x="2637876" y="0"/>
                </a:cubicBezTo>
                <a:cubicBezTo>
                  <a:pt x="2886156" y="19843"/>
                  <a:pt x="2955144" y="-30227"/>
                  <a:pt x="3269867" y="0"/>
                </a:cubicBezTo>
                <a:cubicBezTo>
                  <a:pt x="3584590" y="30227"/>
                  <a:pt x="3691169" y="34662"/>
                  <a:pt x="4066726" y="0"/>
                </a:cubicBezTo>
                <a:cubicBezTo>
                  <a:pt x="4442283" y="-34662"/>
                  <a:pt x="4491233" y="15568"/>
                  <a:pt x="4698717" y="0"/>
                </a:cubicBezTo>
                <a:cubicBezTo>
                  <a:pt x="4906201" y="-15568"/>
                  <a:pt x="5331720" y="10279"/>
                  <a:pt x="5495575" y="0"/>
                </a:cubicBezTo>
                <a:cubicBezTo>
                  <a:pt x="5506272" y="227999"/>
                  <a:pt x="5507382" y="269671"/>
                  <a:pt x="5495575" y="529604"/>
                </a:cubicBezTo>
                <a:cubicBezTo>
                  <a:pt x="5483768" y="789537"/>
                  <a:pt x="5514182" y="866716"/>
                  <a:pt x="5495575" y="1043320"/>
                </a:cubicBezTo>
                <a:cubicBezTo>
                  <a:pt x="5476968" y="1219924"/>
                  <a:pt x="5482032" y="1447870"/>
                  <a:pt x="5495575" y="1588812"/>
                </a:cubicBezTo>
                <a:cubicBezTo>
                  <a:pt x="2879622" y="1652661"/>
                  <a:pt x="2721111" y="2178765"/>
                  <a:pt x="0" y="1850220"/>
                </a:cubicBezTo>
                <a:cubicBezTo>
                  <a:pt x="5962" y="1584060"/>
                  <a:pt x="-12917" y="1521688"/>
                  <a:pt x="0" y="1270484"/>
                </a:cubicBezTo>
                <a:cubicBezTo>
                  <a:pt x="12917" y="1019280"/>
                  <a:pt x="-27835" y="928245"/>
                  <a:pt x="0" y="690749"/>
                </a:cubicBezTo>
                <a:cubicBezTo>
                  <a:pt x="27835" y="453253"/>
                  <a:pt x="9464" y="276790"/>
                  <a:pt x="0" y="0"/>
                </a:cubicBezTo>
                <a:close/>
              </a:path>
            </a:pathLst>
          </a:custGeom>
          <a:noFill/>
          <a:ln w="28575">
            <a:solidFill>
              <a:schemeClr val="tx1"/>
            </a:solidFill>
            <a:miter lim="800000"/>
            <a:headEnd/>
            <a:tailEnd/>
            <a:extLst>
              <a:ext uri="{C807C97D-BFC1-408E-A445-0C87EB9F89A2}">
                <ask:lineSketchStyleProps xmlns:ask="http://schemas.microsoft.com/office/drawing/2018/sketchyshapes" sd="2900630099">
                  <a:prstGeom prst="flowChartDocument">
                    <a:avLst/>
                  </a:prstGeom>
                  <ask:type>
                    <ask:lineSketchFreehand/>
                  </ask:type>
                </ask:lineSketchStyleProps>
              </a:ext>
            </a:extLst>
          </a:ln>
        </p:spPr>
      </p:pic>
      <p:pic>
        <p:nvPicPr>
          <p:cNvPr id="6" name="Picture 5">
            <a:extLst>
              <a:ext uri="{FF2B5EF4-FFF2-40B4-BE49-F238E27FC236}">
                <a16:creationId xmlns:a16="http://schemas.microsoft.com/office/drawing/2014/main" id="{F944DDF8-FE33-1B6D-1F87-5BCD2FF75287}"/>
              </a:ext>
            </a:extLst>
          </p:cNvPr>
          <p:cNvPicPr>
            <a:picLocks noChangeAspect="1"/>
          </p:cNvPicPr>
          <p:nvPr/>
        </p:nvPicPr>
        <p:blipFill>
          <a:blip r:embed="rId5"/>
          <a:stretch>
            <a:fillRect/>
          </a:stretch>
        </p:blipFill>
        <p:spPr>
          <a:xfrm>
            <a:off x="1943100" y="2928610"/>
            <a:ext cx="2971800" cy="2391109"/>
          </a:xfrm>
          <a:prstGeom prst="rect">
            <a:avLst/>
          </a:prstGeom>
        </p:spPr>
      </p:pic>
      <p:pic>
        <p:nvPicPr>
          <p:cNvPr id="7" name="Picture 6">
            <a:extLst>
              <a:ext uri="{FF2B5EF4-FFF2-40B4-BE49-F238E27FC236}">
                <a16:creationId xmlns:a16="http://schemas.microsoft.com/office/drawing/2014/main" id="{9A6EDC18-A245-D366-4734-4B8B66DA193C}"/>
              </a:ext>
            </a:extLst>
          </p:cNvPr>
          <p:cNvPicPr>
            <a:picLocks noChangeAspect="1"/>
          </p:cNvPicPr>
          <p:nvPr/>
        </p:nvPicPr>
        <p:blipFill>
          <a:blip r:embed="rId6"/>
          <a:stretch>
            <a:fillRect/>
          </a:stretch>
        </p:blipFill>
        <p:spPr>
          <a:xfrm>
            <a:off x="1219200" y="1568760"/>
            <a:ext cx="5867400" cy="4606609"/>
          </a:xfrm>
          <a:prstGeom prst="rect">
            <a:avLst/>
          </a:prstGeom>
        </p:spPr>
      </p:pic>
      <p:sp>
        <p:nvSpPr>
          <p:cNvPr id="8" name="Rectangle 7">
            <a:extLst>
              <a:ext uri="{FF2B5EF4-FFF2-40B4-BE49-F238E27FC236}">
                <a16:creationId xmlns:a16="http://schemas.microsoft.com/office/drawing/2014/main" id="{3F337521-57F2-F937-3667-3A3C6F9314CA}"/>
              </a:ext>
            </a:extLst>
          </p:cNvPr>
          <p:cNvSpPr/>
          <p:nvPr/>
        </p:nvSpPr>
        <p:spPr>
          <a:xfrm rot="21425078">
            <a:off x="1925413" y="1765179"/>
            <a:ext cx="4282532" cy="1015663"/>
          </a:xfrm>
          <a:prstGeom prst="rect">
            <a:avLst/>
          </a:prstGeom>
          <a:noFill/>
        </p:spPr>
        <p:txBody>
          <a:bodyPr wrap="square" lIns="91440" tIns="45720" rIns="91440" bIns="45720">
            <a:spAutoFit/>
          </a:bodyPr>
          <a:lstStyle/>
          <a:p>
            <a:pPr algn="dist"/>
            <a:r>
              <a:rPr lang="en-US" sz="6000" b="1" cap="none" spc="0" dirty="0">
                <a:ln w="9525">
                  <a:solidFill>
                    <a:schemeClr val="tx1"/>
                  </a:solidFill>
                  <a:prstDash val="solid"/>
                </a:ln>
                <a:solidFill>
                  <a:srgbClr val="FF0000"/>
                </a:solidFill>
                <a:effectLst>
                  <a:outerShdw blurRad="12700" dist="38100" dir="2700000" algn="tl" rotWithShape="0">
                    <a:schemeClr val="bg1">
                      <a:lumMod val="50000"/>
                    </a:schemeClr>
                  </a:outerShdw>
                </a:effectLst>
              </a:rPr>
              <a:t>YES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subTnLst>
                                    <p:animClr clrSpc="rgb" dir="cw">
                                      <p:cBhvr override="childStyle">
                                        <p:cTn dur="1" fill="hold" display="0" masterRel="nextClick" afterEffect="1"/>
                                        <p:tgtEl>
                                          <p:spTgt spid="4">
                                            <p:txEl>
                                              <p:pRg st="0" end="0"/>
                                            </p:txEl>
                                          </p:spTgt>
                                        </p:tgtEl>
                                        <p:attrNameLst>
                                          <p:attrName>ppt_c</p:attrName>
                                        </p:attrNameLst>
                                      </p:cBhvr>
                                      <p:to>
                                        <a:srgbClr val="B2B2B2"/>
                                      </p:to>
                                    </p:animClr>
                                  </p:subTnLst>
                                </p:cTn>
                              </p:par>
                              <p:par>
                                <p:cTn id="8" presetID="26" presetClass="emph" presetSubtype="0" fill="hold" nodeType="withEffect">
                                  <p:stCondLst>
                                    <p:cond delay="250"/>
                                  </p:stCondLst>
                                  <p:childTnLst>
                                    <p:animEffect transition="out" filter="fade">
                                      <p:cBhvr>
                                        <p:cTn id="9" dur="1250" tmFilter="0, 0; .2, .5; .8, .5; 1, 0"/>
                                        <p:tgtEl>
                                          <p:spTgt spid="7"/>
                                        </p:tgtEl>
                                      </p:cBhvr>
                                    </p:animEffect>
                                    <p:animScale>
                                      <p:cBhvr>
                                        <p:cTn id="10" dur="625" autoRev="1" fill="hold"/>
                                        <p:tgtEl>
                                          <p:spTgt spid="7"/>
                                        </p:tgtEl>
                                      </p:cBhvr>
                                      <p:by x="105000" y="105000"/>
                                    </p:animScale>
                                  </p:childTnLst>
                                  <p:subTnLst>
                                    <p:set>
                                      <p:cBhvr override="childStyle">
                                        <p:cTn dur="1" fill="hold" display="0" masterRel="nextClick" afterEffect="1"/>
                                        <p:tgtEl>
                                          <p:spTgt spid="7"/>
                                        </p:tgtEl>
                                        <p:attrNameLst>
                                          <p:attrName>style.visibility</p:attrName>
                                        </p:attrNameLst>
                                      </p:cBhvr>
                                      <p:to>
                                        <p:strVal val="hidden"/>
                                      </p:to>
                                    </p:set>
                                  </p:subTnLst>
                                </p:cTn>
                              </p:par>
                              <p:par>
                                <p:cTn id="11" presetID="16" presetClass="entr" presetSubtype="37" repeatCount="indefinite" fill="hold" nodeType="withEffect">
                                  <p:stCondLst>
                                    <p:cond delay="750"/>
                                  </p:stCondLst>
                                  <p:iterate type="lt">
                                    <p:tmPct val="10000"/>
                                  </p:iterate>
                                  <p:childTnLst>
                                    <p:set>
                                      <p:cBhvr>
                                        <p:cTn id="12" dur="1" fill="hold">
                                          <p:stCondLst>
                                            <p:cond delay="0"/>
                                          </p:stCondLst>
                                        </p:cTn>
                                        <p:tgtEl>
                                          <p:spTgt spid="8">
                                            <p:txEl>
                                              <p:pRg st="0" end="0"/>
                                            </p:txEl>
                                          </p:spTgt>
                                        </p:tgtEl>
                                        <p:attrNameLst>
                                          <p:attrName>style.visibility</p:attrName>
                                        </p:attrNameLst>
                                      </p:cBhvr>
                                      <p:to>
                                        <p:strVal val="visible"/>
                                      </p:to>
                                    </p:set>
                                    <p:animEffect transition="in" filter="barn(outVertical)">
                                      <p:cBhvr>
                                        <p:cTn id="13" dur="1500"/>
                                        <p:tgtEl>
                                          <p:spTgt spid="8">
                                            <p:txEl>
                                              <p:pRg st="0" end="0"/>
                                            </p:txEl>
                                          </p:spTgt>
                                        </p:tgtEl>
                                      </p:cBhvr>
                                    </p:animEffect>
                                  </p:childTnLst>
                                  <p:subTnLst>
                                    <p:set>
                                      <p:cBhvr override="childStyle">
                                        <p:cTn dur="1" fill="hold" display="0" masterRel="nextClick" afterEffect="1"/>
                                        <p:tgtEl>
                                          <p:spTgt spid="8">
                                            <p:txEl>
                                              <p:pRg st="0" end="0"/>
                                            </p:txEl>
                                          </p:spTgt>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iterate type="lt">
                                    <p:tmPct val="12000"/>
                                  </p:iterate>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500"/>
                                        <p:tgtEl>
                                          <p:spTgt spid="4">
                                            <p:txEl>
                                              <p:pRg st="1" end="1"/>
                                            </p:txEl>
                                          </p:spTgt>
                                        </p:tgtEl>
                                      </p:cBhvr>
                                    </p:animEffect>
                                  </p:childTnLst>
                                </p:cTn>
                              </p:par>
                              <p:par>
                                <p:cTn id="19" presetID="52" presetClass="entr" presetSubtype="0" fill="hold" nodeType="withEffect">
                                  <p:stCondLst>
                                    <p:cond delay="2000"/>
                                  </p:stCondLst>
                                  <p:childTnLst>
                                    <p:set>
                                      <p:cBhvr>
                                        <p:cTn id="20" dur="1" fill="hold">
                                          <p:stCondLst>
                                            <p:cond delay="0"/>
                                          </p:stCondLst>
                                        </p:cTn>
                                        <p:tgtEl>
                                          <p:spTgt spid="107521"/>
                                        </p:tgtEl>
                                        <p:attrNameLst>
                                          <p:attrName>style.visibility</p:attrName>
                                        </p:attrNameLst>
                                      </p:cBhvr>
                                      <p:to>
                                        <p:strVal val="visible"/>
                                      </p:to>
                                    </p:set>
                                    <p:animScale>
                                      <p:cBhvr>
                                        <p:cTn id="21" dur="2000" decel="50000" fill="hold">
                                          <p:stCondLst>
                                            <p:cond delay="0"/>
                                          </p:stCondLst>
                                        </p:cTn>
                                        <p:tgtEl>
                                          <p:spTgt spid="1075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2000" decel="50000" fill="hold">
                                          <p:stCondLst>
                                            <p:cond delay="0"/>
                                          </p:stCondLst>
                                        </p:cTn>
                                        <p:tgtEl>
                                          <p:spTgt spid="107521"/>
                                        </p:tgtEl>
                                        <p:attrNameLst>
                                          <p:attrName>ppt_x</p:attrName>
                                          <p:attrName>ppt_y</p:attrName>
                                        </p:attrNameLst>
                                      </p:cBhvr>
                                    </p:animMotion>
                                    <p:animEffect transition="in" filter="fade">
                                      <p:cBhvr>
                                        <p:cTn id="23" dur="2000"/>
                                        <p:tgtEl>
                                          <p:spTgt spid="107521"/>
                                        </p:tgtEl>
                                      </p:cBhvr>
                                    </p:animEffect>
                                  </p:childTnLst>
                                </p:cTn>
                              </p:par>
                              <p:par>
                                <p:cTn id="24" presetID="10" presetClass="entr" presetSubtype="0" repeatCount="5000" fill="hold" nodeType="withEffect">
                                  <p:stCondLst>
                                    <p:cond delay="2000"/>
                                  </p:stCondLst>
                                  <p:iterate type="lt">
                                    <p:tmPct val="10000"/>
                                  </p:iterate>
                                  <p:childTnLst>
                                    <p:set>
                                      <p:cBhvr>
                                        <p:cTn id="25" dur="1" fill="hold">
                                          <p:stCondLst>
                                            <p:cond delay="0"/>
                                          </p:stCondLst>
                                        </p:cTn>
                                        <p:tgtEl>
                                          <p:spTgt spid="2">
                                            <p:txEl>
                                              <p:pRg st="0" end="0"/>
                                            </p:txEl>
                                          </p:spTgt>
                                        </p:tgtEl>
                                        <p:attrNameLst>
                                          <p:attrName>style.visibility</p:attrName>
                                        </p:attrNameLst>
                                      </p:cBhvr>
                                      <p:to>
                                        <p:strVal val="visible"/>
                                      </p:to>
                                    </p:set>
                                    <p:animEffect transition="in" filter="fade">
                                      <p:cBhvr>
                                        <p:cTn id="26" dur="1750"/>
                                        <p:tgtEl>
                                          <p:spTgt spid="2">
                                            <p:txEl>
                                              <p:pRg st="0" end="0"/>
                                            </p:txEl>
                                          </p:spTgt>
                                        </p:tgtEl>
                                      </p:cBhvr>
                                    </p:animEffect>
                                  </p:childTnLst>
                                </p:cTn>
                              </p:par>
                              <p:par>
                                <p:cTn id="27" presetID="10" presetClass="entr" presetSubtype="0" fill="hold" nodeType="withEffect">
                                  <p:stCondLst>
                                    <p:cond delay="3500"/>
                                  </p:stCondLst>
                                  <p:iterate type="lt">
                                    <p:tmPct val="12000"/>
                                  </p:iterate>
                                  <p:childTnLst>
                                    <p:set>
                                      <p:cBhvr>
                                        <p:cTn id="28" dur="1" fill="hold">
                                          <p:stCondLst>
                                            <p:cond delay="0"/>
                                          </p:stCondLst>
                                        </p:cTn>
                                        <p:tgtEl>
                                          <p:spTgt spid="4">
                                            <p:txEl>
                                              <p:pRg st="7" end="7"/>
                                            </p:txEl>
                                          </p:spTgt>
                                        </p:tgtEl>
                                        <p:attrNameLst>
                                          <p:attrName>style.visibility</p:attrName>
                                        </p:attrNameLst>
                                      </p:cBhvr>
                                      <p:to>
                                        <p:strVal val="visible"/>
                                      </p:to>
                                    </p:set>
                                    <p:animEffect transition="in" filter="fade">
                                      <p:cBhvr>
                                        <p:cTn id="29" dur="500"/>
                                        <p:tgtEl>
                                          <p:spTgt spid="4">
                                            <p:txEl>
                                              <p:pRg st="7" end="7"/>
                                            </p:txEl>
                                          </p:spTgt>
                                        </p:tgtEl>
                                      </p:cBhvr>
                                    </p:animEffect>
                                  </p:childTnLst>
                                </p:cTn>
                              </p:par>
                              <p:par>
                                <p:cTn id="30" presetID="4" presetClass="entr" presetSubtype="32" fill="hold" nodeType="withEffect">
                                  <p:stCondLst>
                                    <p:cond delay="3500"/>
                                  </p:stCondLst>
                                  <p:childTnLst>
                                    <p:set>
                                      <p:cBhvr>
                                        <p:cTn id="31" dur="1" fill="hold">
                                          <p:stCondLst>
                                            <p:cond delay="0"/>
                                          </p:stCondLst>
                                        </p:cTn>
                                        <p:tgtEl>
                                          <p:spTgt spid="3"/>
                                        </p:tgtEl>
                                        <p:attrNameLst>
                                          <p:attrName>style.visibility</p:attrName>
                                        </p:attrNameLst>
                                      </p:cBhvr>
                                      <p:to>
                                        <p:strVal val="visible"/>
                                      </p:to>
                                    </p:set>
                                    <p:animEffect transition="in" filter="box(out)">
                                      <p:cBhvr>
                                        <p:cTn id="32" dur="2000"/>
                                        <p:tgtEl>
                                          <p:spTgt spid="3"/>
                                        </p:tgtEl>
                                      </p:cBhvr>
                                    </p:animEffect>
                                  </p:childTnLst>
                                </p:cTn>
                              </p:par>
                              <p:par>
                                <p:cTn id="33" presetID="16" presetClass="entr" presetSubtype="21" fill="hold" nodeType="withEffect">
                                  <p:stCondLst>
                                    <p:cond delay="5500"/>
                                  </p:stCondLst>
                                  <p:childTnLst>
                                    <p:set>
                                      <p:cBhvr>
                                        <p:cTn id="34" dur="1" fill="hold">
                                          <p:stCondLst>
                                            <p:cond delay="0"/>
                                          </p:stCondLst>
                                        </p:cTn>
                                        <p:tgtEl>
                                          <p:spTgt spid="6"/>
                                        </p:tgtEl>
                                        <p:attrNameLst>
                                          <p:attrName>style.visibility</p:attrName>
                                        </p:attrNameLst>
                                      </p:cBhvr>
                                      <p:to>
                                        <p:strVal val="visible"/>
                                      </p:to>
                                    </p:set>
                                    <p:animEffect transition="in" filter="barn(inVertical)">
                                      <p:cBhvr>
                                        <p:cTn id="35" dur="1250"/>
                                        <p:tgtEl>
                                          <p:spTgt spid="6"/>
                                        </p:tgtEl>
                                      </p:cBhvr>
                                    </p:animEffect>
                                  </p:childTnLst>
                                </p:cTn>
                              </p:par>
                              <p:par>
                                <p:cTn id="36" presetID="26" presetClass="emph" presetSubtype="0" fill="hold" nodeType="withEffect">
                                  <p:stCondLst>
                                    <p:cond delay="7250"/>
                                  </p:stCondLst>
                                  <p:childTnLst>
                                    <p:animEffect transition="out" filter="fade">
                                      <p:cBhvr>
                                        <p:cTn id="37" dur="3000" tmFilter="0, 0; .2, .5; .8, .5; 1, 0"/>
                                        <p:tgtEl>
                                          <p:spTgt spid="6"/>
                                        </p:tgtEl>
                                      </p:cBhvr>
                                    </p:animEffect>
                                    <p:animScale>
                                      <p:cBhvr>
                                        <p:cTn id="38" dur="150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819757-1A90-3EAD-4EFB-A9D1DDF60EF1}"/>
              </a:ext>
            </a:extLst>
          </p:cNvPr>
          <p:cNvPicPr>
            <a:picLocks noChangeAspect="1"/>
          </p:cNvPicPr>
          <p:nvPr/>
        </p:nvPicPr>
        <p:blipFill>
          <a:blip r:embed="rId3"/>
          <a:stretch>
            <a:fillRect/>
          </a:stretch>
        </p:blipFill>
        <p:spPr>
          <a:xfrm>
            <a:off x="9982200" y="-152400"/>
            <a:ext cx="1424070" cy="4023810"/>
          </a:xfrm>
          <a:prstGeom prst="rect">
            <a:avLst/>
          </a:prstGeom>
        </p:spPr>
      </p:pic>
      <p:sp>
        <p:nvSpPr>
          <p:cNvPr id="4" name="TextBox 3"/>
          <p:cNvSpPr txBox="1"/>
          <p:nvPr/>
        </p:nvSpPr>
        <p:spPr>
          <a:xfrm>
            <a:off x="533400" y="388497"/>
            <a:ext cx="11430000" cy="6932667"/>
          </a:xfrm>
          <a:prstGeom prst="rect">
            <a:avLst/>
          </a:prstGeom>
          <a:noFill/>
        </p:spPr>
        <p:txBody>
          <a:bodyPr wrap="square" rtlCol="0">
            <a:spAutoFit/>
          </a:bodyPr>
          <a:lstStyle/>
          <a:p>
            <a:pPr>
              <a:spcBef>
                <a:spcPts val="700"/>
              </a:spcBef>
              <a:spcAft>
                <a:spcPts val="700"/>
              </a:spcAft>
              <a:buFont typeface="Arial" pitchFamily="34" charset="0"/>
              <a:buChar char="•"/>
              <a:tabLst>
                <a:tab pos="509588" algn="l"/>
              </a:tabLst>
            </a:pPr>
            <a:r>
              <a:rPr lang="en-US" sz="4000" dirty="0"/>
              <a:t> 	For Christians, the plan of 		                       	redemption began with him. </a:t>
            </a:r>
          </a:p>
          <a:p>
            <a:pPr>
              <a:spcBef>
                <a:spcPts val="700"/>
              </a:spcBef>
              <a:spcAft>
                <a:spcPts val="700"/>
              </a:spcAft>
              <a:buFont typeface="Arial" pitchFamily="34" charset="0"/>
              <a:buChar char="•"/>
              <a:tabLst>
                <a:tab pos="509588" algn="l"/>
              </a:tabLst>
            </a:pPr>
            <a:r>
              <a:rPr lang="en-US" sz="4000" dirty="0"/>
              <a:t> 	For Jews, Abraham is considered the                         	origin of their people and faith. </a:t>
            </a:r>
          </a:p>
          <a:p>
            <a:pPr>
              <a:spcBef>
                <a:spcPts val="700"/>
              </a:spcBef>
              <a:spcAft>
                <a:spcPts val="700"/>
              </a:spcAft>
              <a:buFont typeface="Arial" pitchFamily="34" charset="0"/>
              <a:buChar char="•"/>
              <a:tabLst>
                <a:tab pos="509588" algn="l"/>
              </a:tabLst>
            </a:pPr>
            <a:r>
              <a:rPr lang="en-US" sz="4000" dirty="0"/>
              <a:t> 	For Muslims, he is one of 				                        	the most important prophets</a:t>
            </a:r>
            <a:r>
              <a:rPr lang="en-US" sz="3200" dirty="0"/>
              <a:t>.  </a:t>
            </a:r>
          </a:p>
          <a:p>
            <a:pPr>
              <a:spcBef>
                <a:spcPts val="700"/>
              </a:spcBef>
              <a:spcAft>
                <a:spcPts val="700"/>
              </a:spcAft>
            </a:pPr>
            <a:r>
              <a:rPr lang="en-US" sz="4000" dirty="0"/>
              <a:t>Even the name Allah, which means “God,”                       was used by Syrian Christians and Jews as a             name for God before the time of Mohammed.</a:t>
            </a:r>
          </a:p>
          <a:p>
            <a:endParaRPr lang="en-US" sz="3200" dirty="0">
              <a:latin typeface="+mj-lt"/>
            </a:endParaRPr>
          </a:p>
        </p:txBody>
      </p:sp>
      <p:pic>
        <p:nvPicPr>
          <p:cNvPr id="112641" name="Picture 1" descr="C:\Users\Cryun22\Documents\Imagenes 1\Pluralism\Equal.jpg"/>
          <p:cNvPicPr>
            <a:picLocks noChangeAspect="1" noChangeArrowheads="1"/>
          </p:cNvPicPr>
          <p:nvPr/>
        </p:nvPicPr>
        <p:blipFill>
          <a:blip r:embed="rId4" cstate="print"/>
          <a:srcRect/>
          <a:stretch>
            <a:fillRect/>
          </a:stretch>
        </p:blipFill>
        <p:spPr bwMode="auto">
          <a:xfrm>
            <a:off x="762000" y="4615809"/>
            <a:ext cx="7162800" cy="1853694"/>
          </a:xfrm>
          <a:custGeom>
            <a:avLst/>
            <a:gdLst>
              <a:gd name="connsiteX0" fmla="*/ 0 w 7162800"/>
              <a:gd name="connsiteY0" fmla="*/ 0 h 1853694"/>
              <a:gd name="connsiteX1" fmla="*/ 579536 w 7162800"/>
              <a:gd name="connsiteY1" fmla="*/ 0 h 1853694"/>
              <a:gd name="connsiteX2" fmla="*/ 1159071 w 7162800"/>
              <a:gd name="connsiteY2" fmla="*/ 0 h 1853694"/>
              <a:gd name="connsiteX3" fmla="*/ 1881863 w 7162800"/>
              <a:gd name="connsiteY3" fmla="*/ 0 h 1853694"/>
              <a:gd name="connsiteX4" fmla="*/ 2604655 w 7162800"/>
              <a:gd name="connsiteY4" fmla="*/ 0 h 1853694"/>
              <a:gd name="connsiteX5" fmla="*/ 3184190 w 7162800"/>
              <a:gd name="connsiteY5" fmla="*/ 0 h 1853694"/>
              <a:gd name="connsiteX6" fmla="*/ 3620470 w 7162800"/>
              <a:gd name="connsiteY6" fmla="*/ 0 h 1853694"/>
              <a:gd name="connsiteX7" fmla="*/ 4200005 w 7162800"/>
              <a:gd name="connsiteY7" fmla="*/ 0 h 1853694"/>
              <a:gd name="connsiteX8" fmla="*/ 4707913 w 7162800"/>
              <a:gd name="connsiteY8" fmla="*/ 0 h 1853694"/>
              <a:gd name="connsiteX9" fmla="*/ 5144193 w 7162800"/>
              <a:gd name="connsiteY9" fmla="*/ 0 h 1853694"/>
              <a:gd name="connsiteX10" fmla="*/ 5938612 w 7162800"/>
              <a:gd name="connsiteY10" fmla="*/ 0 h 1853694"/>
              <a:gd name="connsiteX11" fmla="*/ 6518148 w 7162800"/>
              <a:gd name="connsiteY11" fmla="*/ 0 h 1853694"/>
              <a:gd name="connsiteX12" fmla="*/ 7162800 w 7162800"/>
              <a:gd name="connsiteY12" fmla="*/ 0 h 1853694"/>
              <a:gd name="connsiteX13" fmla="*/ 7162800 w 7162800"/>
              <a:gd name="connsiteY13" fmla="*/ 562287 h 1853694"/>
              <a:gd name="connsiteX14" fmla="*/ 7162800 w 7162800"/>
              <a:gd name="connsiteY14" fmla="*/ 1161648 h 1853694"/>
              <a:gd name="connsiteX15" fmla="*/ 7162800 w 7162800"/>
              <a:gd name="connsiteY15" fmla="*/ 1853694 h 1853694"/>
              <a:gd name="connsiteX16" fmla="*/ 6654892 w 7162800"/>
              <a:gd name="connsiteY16" fmla="*/ 1853694 h 1853694"/>
              <a:gd name="connsiteX17" fmla="*/ 5860473 w 7162800"/>
              <a:gd name="connsiteY17" fmla="*/ 1853694 h 1853694"/>
              <a:gd name="connsiteX18" fmla="*/ 5066053 w 7162800"/>
              <a:gd name="connsiteY18" fmla="*/ 1853694 h 1853694"/>
              <a:gd name="connsiteX19" fmla="*/ 4343261 w 7162800"/>
              <a:gd name="connsiteY19" fmla="*/ 1853694 h 1853694"/>
              <a:gd name="connsiteX20" fmla="*/ 3620470 w 7162800"/>
              <a:gd name="connsiteY20" fmla="*/ 1853694 h 1853694"/>
              <a:gd name="connsiteX21" fmla="*/ 3040934 w 7162800"/>
              <a:gd name="connsiteY21" fmla="*/ 1853694 h 1853694"/>
              <a:gd name="connsiteX22" fmla="*/ 2461399 w 7162800"/>
              <a:gd name="connsiteY22" fmla="*/ 1853694 h 1853694"/>
              <a:gd name="connsiteX23" fmla="*/ 1738607 w 7162800"/>
              <a:gd name="connsiteY23" fmla="*/ 1853694 h 1853694"/>
              <a:gd name="connsiteX24" fmla="*/ 1015815 w 7162800"/>
              <a:gd name="connsiteY24" fmla="*/ 1853694 h 1853694"/>
              <a:gd name="connsiteX25" fmla="*/ 579536 w 7162800"/>
              <a:gd name="connsiteY25" fmla="*/ 1853694 h 1853694"/>
              <a:gd name="connsiteX26" fmla="*/ 0 w 7162800"/>
              <a:gd name="connsiteY26" fmla="*/ 1853694 h 1853694"/>
              <a:gd name="connsiteX27" fmla="*/ 0 w 7162800"/>
              <a:gd name="connsiteY27" fmla="*/ 1272870 h 1853694"/>
              <a:gd name="connsiteX28" fmla="*/ 0 w 7162800"/>
              <a:gd name="connsiteY28" fmla="*/ 617898 h 1853694"/>
              <a:gd name="connsiteX29" fmla="*/ 0 w 7162800"/>
              <a:gd name="connsiteY29" fmla="*/ 0 h 185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162800" h="1853694" extrusionOk="0">
                <a:moveTo>
                  <a:pt x="0" y="0"/>
                </a:moveTo>
                <a:cubicBezTo>
                  <a:pt x="140837" y="-7294"/>
                  <a:pt x="397833" y="-20483"/>
                  <a:pt x="579536" y="0"/>
                </a:cubicBezTo>
                <a:cubicBezTo>
                  <a:pt x="761239" y="20483"/>
                  <a:pt x="969522" y="7853"/>
                  <a:pt x="1159071" y="0"/>
                </a:cubicBezTo>
                <a:cubicBezTo>
                  <a:pt x="1348621" y="-7853"/>
                  <a:pt x="1728320" y="12026"/>
                  <a:pt x="1881863" y="0"/>
                </a:cubicBezTo>
                <a:cubicBezTo>
                  <a:pt x="2035406" y="-12026"/>
                  <a:pt x="2405965" y="21205"/>
                  <a:pt x="2604655" y="0"/>
                </a:cubicBezTo>
                <a:cubicBezTo>
                  <a:pt x="2803345" y="-21205"/>
                  <a:pt x="3029517" y="-17242"/>
                  <a:pt x="3184190" y="0"/>
                </a:cubicBezTo>
                <a:cubicBezTo>
                  <a:pt x="3338864" y="17242"/>
                  <a:pt x="3406871" y="20540"/>
                  <a:pt x="3620470" y="0"/>
                </a:cubicBezTo>
                <a:cubicBezTo>
                  <a:pt x="3834069" y="-20540"/>
                  <a:pt x="4012048" y="-19735"/>
                  <a:pt x="4200005" y="0"/>
                </a:cubicBezTo>
                <a:cubicBezTo>
                  <a:pt x="4387963" y="19735"/>
                  <a:pt x="4551389" y="14833"/>
                  <a:pt x="4707913" y="0"/>
                </a:cubicBezTo>
                <a:cubicBezTo>
                  <a:pt x="4864437" y="-14833"/>
                  <a:pt x="5013660" y="5162"/>
                  <a:pt x="5144193" y="0"/>
                </a:cubicBezTo>
                <a:cubicBezTo>
                  <a:pt x="5274726" y="-5162"/>
                  <a:pt x="5580784" y="-23390"/>
                  <a:pt x="5938612" y="0"/>
                </a:cubicBezTo>
                <a:cubicBezTo>
                  <a:pt x="6296440" y="23390"/>
                  <a:pt x="6255738" y="-20658"/>
                  <a:pt x="6518148" y="0"/>
                </a:cubicBezTo>
                <a:cubicBezTo>
                  <a:pt x="6780558" y="20658"/>
                  <a:pt x="6964681" y="-10544"/>
                  <a:pt x="7162800" y="0"/>
                </a:cubicBezTo>
                <a:cubicBezTo>
                  <a:pt x="7172755" y="199007"/>
                  <a:pt x="7178030" y="371066"/>
                  <a:pt x="7162800" y="562287"/>
                </a:cubicBezTo>
                <a:cubicBezTo>
                  <a:pt x="7147570" y="753508"/>
                  <a:pt x="7183393" y="1025874"/>
                  <a:pt x="7162800" y="1161648"/>
                </a:cubicBezTo>
                <a:cubicBezTo>
                  <a:pt x="7142207" y="1297422"/>
                  <a:pt x="7187180" y="1575450"/>
                  <a:pt x="7162800" y="1853694"/>
                </a:cubicBezTo>
                <a:cubicBezTo>
                  <a:pt x="6986401" y="1875226"/>
                  <a:pt x="6831884" y="1861819"/>
                  <a:pt x="6654892" y="1853694"/>
                </a:cubicBezTo>
                <a:cubicBezTo>
                  <a:pt x="6477900" y="1845569"/>
                  <a:pt x="6060717" y="1821935"/>
                  <a:pt x="5860473" y="1853694"/>
                </a:cubicBezTo>
                <a:cubicBezTo>
                  <a:pt x="5660229" y="1885453"/>
                  <a:pt x="5391522" y="1870216"/>
                  <a:pt x="5066053" y="1853694"/>
                </a:cubicBezTo>
                <a:cubicBezTo>
                  <a:pt x="4740584" y="1837172"/>
                  <a:pt x="4593175" y="1857886"/>
                  <a:pt x="4343261" y="1853694"/>
                </a:cubicBezTo>
                <a:cubicBezTo>
                  <a:pt x="4093347" y="1849502"/>
                  <a:pt x="3789316" y="1885794"/>
                  <a:pt x="3620470" y="1853694"/>
                </a:cubicBezTo>
                <a:cubicBezTo>
                  <a:pt x="3451624" y="1821594"/>
                  <a:pt x="3161711" y="1848074"/>
                  <a:pt x="3040934" y="1853694"/>
                </a:cubicBezTo>
                <a:cubicBezTo>
                  <a:pt x="2920157" y="1859314"/>
                  <a:pt x="2658366" y="1846919"/>
                  <a:pt x="2461399" y="1853694"/>
                </a:cubicBezTo>
                <a:cubicBezTo>
                  <a:pt x="2264432" y="1860469"/>
                  <a:pt x="1999110" y="1836354"/>
                  <a:pt x="1738607" y="1853694"/>
                </a:cubicBezTo>
                <a:cubicBezTo>
                  <a:pt x="1478104" y="1871034"/>
                  <a:pt x="1308514" y="1868163"/>
                  <a:pt x="1015815" y="1853694"/>
                </a:cubicBezTo>
                <a:cubicBezTo>
                  <a:pt x="723116" y="1839225"/>
                  <a:pt x="685760" y="1864108"/>
                  <a:pt x="579536" y="1853694"/>
                </a:cubicBezTo>
                <a:cubicBezTo>
                  <a:pt x="473312" y="1843280"/>
                  <a:pt x="228347" y="1842838"/>
                  <a:pt x="0" y="1853694"/>
                </a:cubicBezTo>
                <a:cubicBezTo>
                  <a:pt x="-18473" y="1593540"/>
                  <a:pt x="7773" y="1461539"/>
                  <a:pt x="0" y="1272870"/>
                </a:cubicBezTo>
                <a:cubicBezTo>
                  <a:pt x="-7773" y="1084201"/>
                  <a:pt x="29503" y="866932"/>
                  <a:pt x="0" y="617898"/>
                </a:cubicBezTo>
                <a:cubicBezTo>
                  <a:pt x="-29503" y="368864"/>
                  <a:pt x="13434" y="136002"/>
                  <a:pt x="0" y="0"/>
                </a:cubicBezTo>
                <a:close/>
              </a:path>
            </a:pathLst>
          </a:custGeom>
          <a:noFill/>
          <a:ln w="38100">
            <a:solidFill>
              <a:schemeClr val="tx1"/>
            </a:solidFill>
            <a:extLst>
              <a:ext uri="{C807C97D-BFC1-408E-A445-0C87EB9F89A2}">
                <ask:lineSketchStyleProps xmlns:ask="http://schemas.microsoft.com/office/drawing/2018/sketchyshapes" sd="2879264111">
                  <a:prstGeom prst="rect">
                    <a:avLst/>
                  </a:prstGeom>
                  <ask:type>
                    <ask:lineSketchFreehand/>
                  </ask:type>
                </ask:lineSketchStyleProps>
              </a:ext>
            </a:extLst>
          </a:ln>
        </p:spPr>
      </p:pic>
      <p:sp>
        <p:nvSpPr>
          <p:cNvPr id="5" name="Rectangle 4"/>
          <p:cNvSpPr/>
          <p:nvPr/>
        </p:nvSpPr>
        <p:spPr>
          <a:xfrm>
            <a:off x="8411224" y="4802223"/>
            <a:ext cx="3166531" cy="1588127"/>
          </a:xfrm>
          <a:prstGeom prst="rect">
            <a:avLst/>
          </a:prstGeom>
          <a:noFill/>
        </p:spPr>
        <p:txBody>
          <a:bodyPr wrap="square" lIns="91440" tIns="45720" rIns="91440" bIns="45720">
            <a:spAutoFit/>
          </a:bodyPr>
          <a:lstStyle/>
          <a:p>
            <a:pPr>
              <a:lnSpc>
                <a:spcPct val="90000"/>
              </a:lnSpc>
            </a:pPr>
            <a:r>
              <a:rPr lang="en-US" sz="3600" dirty="0"/>
              <a:t>There is </a:t>
            </a:r>
          </a:p>
          <a:p>
            <a:pPr>
              <a:lnSpc>
                <a:spcPct val="90000"/>
              </a:lnSpc>
            </a:pPr>
            <a:r>
              <a:rPr lang="en-US" sz="3600" dirty="0"/>
              <a:t>some com-</a:t>
            </a:r>
            <a:r>
              <a:rPr lang="en-US" sz="3600" dirty="0" err="1"/>
              <a:t>mon</a:t>
            </a:r>
            <a:r>
              <a:rPr lang="en-US" sz="3600" dirty="0"/>
              <a:t> ground.</a:t>
            </a:r>
            <a:endParaRPr lang="en-US" sz="3600" b="1" i="1" dirty="0">
              <a:ln w="17780" cmpd="sng">
                <a:solidFill>
                  <a:srgbClr val="FFFFFF"/>
                </a:solidFill>
                <a:prstDash val="solid"/>
                <a:miter lim="800000"/>
              </a:ln>
              <a:solidFill>
                <a:srgbClr val="010A13"/>
              </a:solidFill>
              <a:effectLst>
                <a:outerShdw blurRad="38100" dist="38100" dir="2700000" algn="tl">
                  <a:srgbClr val="000000">
                    <a:alpha val="43137"/>
                  </a:srgbClr>
                </a:outerShdw>
              </a:effectLst>
            </a:endParaRPr>
          </a:p>
        </p:txBody>
      </p:sp>
      <p:sp>
        <p:nvSpPr>
          <p:cNvPr id="6" name="Rectangle 5"/>
          <p:cNvSpPr/>
          <p:nvPr/>
        </p:nvSpPr>
        <p:spPr>
          <a:xfrm>
            <a:off x="10210769" y="2819400"/>
            <a:ext cx="966931" cy="830997"/>
          </a:xfrm>
          <a:prstGeom prst="rect">
            <a:avLst/>
          </a:prstGeom>
          <a:noFill/>
        </p:spPr>
        <p:txBody>
          <a:bodyPr wrap="none" lIns="91440" tIns="45720" rIns="91440" bIns="45720">
            <a:spAutoFit/>
          </a:bodyPr>
          <a:lstStyle/>
          <a:p>
            <a:pPr algn="ctr"/>
            <a:r>
              <a:rPr lang="en-US" sz="4800" dirty="0">
                <a:ln w="0"/>
                <a:effectLst>
                  <a:outerShdw blurRad="38100" dist="19050" dir="2700000" algn="tl" rotWithShape="0">
                    <a:schemeClr val="dk1">
                      <a:alpha val="40000"/>
                    </a:schemeClr>
                  </a:outerShdw>
                </a:effectLst>
              </a:rPr>
              <a:t>AB</a:t>
            </a:r>
          </a:p>
        </p:txBody>
      </p:sp>
      <p:sp>
        <p:nvSpPr>
          <p:cNvPr id="2" name="Rectangle 1">
            <a:extLst>
              <a:ext uri="{FF2B5EF4-FFF2-40B4-BE49-F238E27FC236}">
                <a16:creationId xmlns:a16="http://schemas.microsoft.com/office/drawing/2014/main" id="{3BC069E3-33E3-6A98-3444-7B387E7A8624}"/>
              </a:ext>
            </a:extLst>
          </p:cNvPr>
          <p:cNvSpPr/>
          <p:nvPr/>
        </p:nvSpPr>
        <p:spPr>
          <a:xfrm>
            <a:off x="9139769" y="4499293"/>
            <a:ext cx="854721" cy="1862048"/>
          </a:xfrm>
          <a:prstGeom prst="rect">
            <a:avLst/>
          </a:prstGeom>
          <a:noFill/>
        </p:spPr>
        <p:txBody>
          <a:bodyPr wrap="none" lIns="91440" tIns="45720" rIns="91440" bIns="45720">
            <a:spAutoFit/>
          </a:bodyPr>
          <a:lstStyle/>
          <a:p>
            <a:pPr algn="ctr"/>
            <a:r>
              <a:rPr lang="en-US" sz="115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grpId="0" nodeType="with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par>
                                <p:cTn id="11" presetID="10" presetClass="entr" presetSubtype="0" fill="hold" nodeType="withEffect">
                                  <p:stCondLst>
                                    <p:cond delay="0"/>
                                  </p:stCondLst>
                                  <p:iterate type="lt">
                                    <p:tmPct val="12000"/>
                                  </p:iterate>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500"/>
                                        <p:tgtEl>
                                          <p:spTgt spid="4">
                                            <p:txEl>
                                              <p:pRg st="0" end="0"/>
                                            </p:txEl>
                                          </p:spTgt>
                                        </p:tgtEl>
                                      </p:cBhvr>
                                    </p:animEffect>
                                  </p:childTnLst>
                                  <p:subTnLst>
                                    <p:animClr clrSpc="rgb" dir="cw">
                                      <p:cBhvr override="childStyle">
                                        <p:cTn dur="1" fill="hold" display="0" masterRel="nextClick" afterEffect="1"/>
                                        <p:tgtEl>
                                          <p:spTgt spid="4">
                                            <p:txEl>
                                              <p:pRg st="0" end="0"/>
                                            </p:txEl>
                                          </p:spTgt>
                                        </p:tgtEl>
                                        <p:attrNameLst>
                                          <p:attrName>ppt_c</p:attrName>
                                        </p:attrNameLst>
                                      </p:cBhvr>
                                      <p:to>
                                        <a:srgbClr val="B2B2B2"/>
                                      </p:to>
                                    </p:animClr>
                                  </p:subTnLst>
                                </p:cTn>
                              </p:par>
                              <p:par>
                                <p:cTn id="14" presetID="10" presetClass="entr" presetSubtype="0" fill="hold" nodeType="withEffect">
                                  <p:stCondLst>
                                    <p:cond delay="20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750"/>
                                        <p:tgtEl>
                                          <p:spTgt spid="3"/>
                                        </p:tgtEl>
                                      </p:cBhvr>
                                    </p:animEffect>
                                  </p:childTnLst>
                                </p:cTn>
                              </p:par>
                              <p:par>
                                <p:cTn id="17" presetID="16" presetClass="entr" presetSubtype="21" fill="hold" grpId="0" nodeType="withEffect">
                                  <p:stCondLst>
                                    <p:cond delay="150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125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iterate type="lt">
                                    <p:tmPct val="12000"/>
                                  </p:iterate>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B2B2B2"/>
                                      </p:to>
                                    </p:animClr>
                                  </p:subTnLst>
                                </p:cTn>
                              </p:par>
                              <p:par>
                                <p:cTn id="25" presetID="26" presetClass="emph" presetSubtype="0" fill="hold" nodeType="withEffect">
                                  <p:stCondLst>
                                    <p:cond delay="1000"/>
                                  </p:stCondLst>
                                  <p:childTnLst>
                                    <p:animEffect transition="out" filter="fade">
                                      <p:cBhvr>
                                        <p:cTn id="26" dur="500" tmFilter="0, 0; .2, .5; .8, .5; 1, 0"/>
                                        <p:tgtEl>
                                          <p:spTgt spid="3"/>
                                        </p:tgtEl>
                                      </p:cBhvr>
                                    </p:animEffect>
                                    <p:animScale>
                                      <p:cBhvr>
                                        <p:cTn id="27" dur="250" autoRev="1" fill="hold"/>
                                        <p:tgtEl>
                                          <p:spTgt spid="3"/>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iterate type="lt">
                                    <p:tmPct val="12000"/>
                                  </p:iterate>
                                  <p:childTnLst>
                                    <p:set>
                                      <p:cBhvr>
                                        <p:cTn id="31" dur="1" fill="hold">
                                          <p:stCondLst>
                                            <p:cond delay="0"/>
                                          </p:stCondLst>
                                        </p:cTn>
                                        <p:tgtEl>
                                          <p:spTgt spid="4">
                                            <p:txEl>
                                              <p:pRg st="2" end="2"/>
                                            </p:txEl>
                                          </p:spTgt>
                                        </p:tgtEl>
                                        <p:attrNameLst>
                                          <p:attrName>style.visibility</p:attrName>
                                        </p:attrNameLst>
                                      </p:cBhvr>
                                      <p:to>
                                        <p:strVal val="visible"/>
                                      </p:to>
                                    </p:set>
                                    <p:animEffect transition="in" filter="fade">
                                      <p:cBhvr>
                                        <p:cTn id="32" dur="500"/>
                                        <p:tgtEl>
                                          <p:spTgt spid="4">
                                            <p:txEl>
                                              <p:pRg st="2" end="2"/>
                                            </p:txEl>
                                          </p:spTgt>
                                        </p:tgtEl>
                                      </p:cBhvr>
                                    </p:animEffect>
                                  </p:childTnLst>
                                  <p:subTnLst>
                                    <p:animClr clrSpc="rgb" dir="cw">
                                      <p:cBhvr override="childStyle">
                                        <p:cTn dur="1" fill="hold" display="0" masterRel="nextClick" afterEffect="1"/>
                                        <p:tgtEl>
                                          <p:spTgt spid="4">
                                            <p:txEl>
                                              <p:pRg st="2" end="2"/>
                                            </p:txEl>
                                          </p:spTgt>
                                        </p:tgtEl>
                                        <p:attrNameLst>
                                          <p:attrName>ppt_c</p:attrName>
                                        </p:attrNameLst>
                                      </p:cBhvr>
                                      <p:to>
                                        <a:srgbClr val="B2B2B2"/>
                                      </p:to>
                                    </p:animClr>
                                  </p:subTnLst>
                                </p:cTn>
                              </p:par>
                              <p:par>
                                <p:cTn id="33" presetID="26" presetClass="emph" presetSubtype="0" fill="hold" nodeType="withEffect">
                                  <p:stCondLst>
                                    <p:cond delay="1250"/>
                                  </p:stCondLst>
                                  <p:childTnLst>
                                    <p:animEffect transition="out" filter="fade">
                                      <p:cBhvr>
                                        <p:cTn id="34" dur="1500" tmFilter="0, 0; .2, .5; .8, .5; 1, 0"/>
                                        <p:tgtEl>
                                          <p:spTgt spid="3"/>
                                        </p:tgtEl>
                                      </p:cBhvr>
                                    </p:animEffect>
                                    <p:animScale>
                                      <p:cBhvr>
                                        <p:cTn id="35" dur="750" autoRev="1" fill="hold"/>
                                        <p:tgtEl>
                                          <p:spTgt spid="3"/>
                                        </p:tgtEl>
                                      </p:cBhvr>
                                      <p:by x="105000" y="105000"/>
                                    </p:animScale>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iterate type="lt">
                                    <p:tmPct val="12000"/>
                                  </p:iterate>
                                  <p:childTnLst>
                                    <p:set>
                                      <p:cBhvr>
                                        <p:cTn id="39" dur="1" fill="hold">
                                          <p:stCondLst>
                                            <p:cond delay="0"/>
                                          </p:stCondLst>
                                        </p:cTn>
                                        <p:tgtEl>
                                          <p:spTgt spid="4">
                                            <p:txEl>
                                              <p:pRg st="3" end="3"/>
                                            </p:txEl>
                                          </p:spTgt>
                                        </p:tgtEl>
                                        <p:attrNameLst>
                                          <p:attrName>style.visibility</p:attrName>
                                        </p:attrNameLst>
                                      </p:cBhvr>
                                      <p:to>
                                        <p:strVal val="visible"/>
                                      </p:to>
                                    </p:set>
                                    <p:animEffect transition="in" filter="fade">
                                      <p:cBhvr>
                                        <p:cTn id="40" dur="500"/>
                                        <p:tgtEl>
                                          <p:spTgt spid="4">
                                            <p:txEl>
                                              <p:pRg st="3" end="3"/>
                                            </p:txEl>
                                          </p:spTgt>
                                        </p:tgtEl>
                                      </p:cBhvr>
                                    </p:animEffect>
                                  </p:childTnLst>
                                </p:cTn>
                              </p:par>
                              <p:par>
                                <p:cTn id="41" presetID="10" presetClass="exit" presetSubtype="0" fill="hold" nodeType="withEffect">
                                  <p:stCondLst>
                                    <p:cond delay="0"/>
                                  </p:stCondLst>
                                  <p:iterate type="lt">
                                    <p:tmPct val="0"/>
                                  </p:iterate>
                                  <p:childTnLst>
                                    <p:animEffect transition="out" filter="fade">
                                      <p:cBhvr>
                                        <p:cTn id="42" dur="500"/>
                                        <p:tgtEl>
                                          <p:spTgt spid="4">
                                            <p:txEl>
                                              <p:pRg st="0" end="0"/>
                                            </p:txEl>
                                          </p:spTgt>
                                        </p:tgtEl>
                                      </p:cBhvr>
                                    </p:animEffect>
                                    <p:set>
                                      <p:cBhvr>
                                        <p:cTn id="43" dur="1" fill="hold">
                                          <p:stCondLst>
                                            <p:cond delay="499"/>
                                          </p:stCondLst>
                                        </p:cTn>
                                        <p:tgtEl>
                                          <p:spTgt spid="4">
                                            <p:txEl>
                                              <p:pRg st="0" end="0"/>
                                            </p:txEl>
                                          </p:spTgt>
                                        </p:tgtEl>
                                        <p:attrNameLst>
                                          <p:attrName>style.visibility</p:attrName>
                                        </p:attrNameLst>
                                      </p:cBhvr>
                                      <p:to>
                                        <p:strVal val="hidden"/>
                                      </p:to>
                                    </p:set>
                                  </p:childTnLst>
                                </p:cTn>
                              </p:par>
                              <p:par>
                                <p:cTn id="44" presetID="10" presetClass="exit" presetSubtype="0" fill="hold" nodeType="withEffect">
                                  <p:stCondLst>
                                    <p:cond delay="0"/>
                                  </p:stCondLst>
                                  <p:iterate type="lt">
                                    <p:tmPct val="0"/>
                                  </p:iterate>
                                  <p:childTnLst>
                                    <p:animEffect transition="out" filter="fade">
                                      <p:cBhvr>
                                        <p:cTn id="45" dur="500"/>
                                        <p:tgtEl>
                                          <p:spTgt spid="4">
                                            <p:txEl>
                                              <p:pRg st="1" end="1"/>
                                            </p:txEl>
                                          </p:spTgt>
                                        </p:tgtEl>
                                      </p:cBhvr>
                                    </p:animEffect>
                                    <p:set>
                                      <p:cBhvr>
                                        <p:cTn id="46" dur="1" fill="hold">
                                          <p:stCondLst>
                                            <p:cond delay="499"/>
                                          </p:stCondLst>
                                        </p:cTn>
                                        <p:tgtEl>
                                          <p:spTgt spid="4">
                                            <p:txEl>
                                              <p:pRg st="1" end="1"/>
                                            </p:txEl>
                                          </p:spTgt>
                                        </p:tgtEl>
                                        <p:attrNameLst>
                                          <p:attrName>style.visibility</p:attrName>
                                        </p:attrNameLst>
                                      </p:cBhvr>
                                      <p:to>
                                        <p:strVal val="hidden"/>
                                      </p:to>
                                    </p:set>
                                  </p:childTnLst>
                                </p:cTn>
                              </p:par>
                              <p:par>
                                <p:cTn id="47" presetID="10" presetClass="exit" presetSubtype="0" fill="hold" nodeType="withEffect">
                                  <p:stCondLst>
                                    <p:cond delay="0"/>
                                  </p:stCondLst>
                                  <p:iterate type="lt">
                                    <p:tmPct val="0"/>
                                  </p:iterate>
                                  <p:childTnLst>
                                    <p:animEffect transition="out" filter="fade">
                                      <p:cBhvr>
                                        <p:cTn id="48" dur="500"/>
                                        <p:tgtEl>
                                          <p:spTgt spid="4">
                                            <p:txEl>
                                              <p:pRg st="2" end="2"/>
                                            </p:txEl>
                                          </p:spTgt>
                                        </p:tgtEl>
                                      </p:cBhvr>
                                    </p:animEffect>
                                    <p:set>
                                      <p:cBhvr>
                                        <p:cTn id="49" dur="1" fill="hold">
                                          <p:stCondLst>
                                            <p:cond delay="499"/>
                                          </p:stCondLst>
                                        </p:cTn>
                                        <p:tgtEl>
                                          <p:spTgt spid="4">
                                            <p:txEl>
                                              <p:pRg st="2" end="2"/>
                                            </p:txEl>
                                          </p:spTgt>
                                        </p:tgtEl>
                                        <p:attrNameLst>
                                          <p:attrName>style.visibility</p:attrName>
                                        </p:attrNameLst>
                                      </p:cBhvr>
                                      <p:to>
                                        <p:strVal val="hidden"/>
                                      </p:to>
                                    </p:set>
                                  </p:childTnLst>
                                </p:cTn>
                              </p:par>
                              <p:par>
                                <p:cTn id="50" presetID="64" presetClass="path" presetSubtype="0" accel="50000" decel="50000" fill="hold" grpId="0" nodeType="withEffect">
                                  <p:stCondLst>
                                    <p:cond delay="0"/>
                                  </p:stCondLst>
                                  <p:iterate type="lt">
                                    <p:tmPct val="0"/>
                                  </p:iterate>
                                  <p:childTnLst>
                                    <p:animMotion origin="layout" path="M -3.75E-6 3.7037E-6 L -3.75E-6 -0.25 " pathEditMode="relative" rAng="0" ptsTypes="AA">
                                      <p:cBhvr>
                                        <p:cTn id="51" dur="2000" fill="hold"/>
                                        <p:tgtEl>
                                          <p:spTgt spid="4">
                                            <p:txEl>
                                              <p:pRg st="0" end="0"/>
                                            </p:txEl>
                                          </p:spTgt>
                                        </p:tgtEl>
                                        <p:attrNameLst>
                                          <p:attrName>ppt_x</p:attrName>
                                          <p:attrName>ppt_y</p:attrName>
                                        </p:attrNameLst>
                                      </p:cBhvr>
                                      <p:rCtr x="0" y="-12500"/>
                                    </p:animMotion>
                                  </p:childTnLst>
                                </p:cTn>
                              </p:par>
                              <p:par>
                                <p:cTn id="52" presetID="42" presetClass="path" presetSubtype="0" accel="50000" decel="50000" fill="hold" nodeType="withEffect">
                                  <p:stCondLst>
                                    <p:cond delay="0"/>
                                  </p:stCondLst>
                                  <p:childTnLst>
                                    <p:animMotion origin="layout" path="M -3.33333E-6 -4.81481E-6 L -0.41458 0.10788 " pathEditMode="relative" rAng="0" ptsTypes="AA">
                                      <p:cBhvr>
                                        <p:cTn id="53" dur="2000" fill="hold"/>
                                        <p:tgtEl>
                                          <p:spTgt spid="3"/>
                                        </p:tgtEl>
                                        <p:attrNameLst>
                                          <p:attrName>ppt_x</p:attrName>
                                          <p:attrName>ppt_y</p:attrName>
                                        </p:attrNameLst>
                                      </p:cBhvr>
                                      <p:rCtr x="-20729" y="5394"/>
                                    </p:animMotion>
                                  </p:childTnLst>
                                </p:cTn>
                              </p:par>
                              <p:par>
                                <p:cTn id="54" presetID="10" presetClass="exit" presetSubtype="0" fill="hold" grpId="1" nodeType="withEffect">
                                  <p:stCondLst>
                                    <p:cond delay="0"/>
                                  </p:stCondLst>
                                  <p:childTnLst>
                                    <p:animEffect transition="out" filter="fade">
                                      <p:cBhvr>
                                        <p:cTn id="55" dur="500"/>
                                        <p:tgtEl>
                                          <p:spTgt spid="6"/>
                                        </p:tgtEl>
                                      </p:cBhvr>
                                    </p:animEffect>
                                    <p:set>
                                      <p:cBhvr>
                                        <p:cTn id="56" dur="1" fill="hold">
                                          <p:stCondLst>
                                            <p:cond delay="499"/>
                                          </p:stCondLst>
                                        </p:cTn>
                                        <p:tgtEl>
                                          <p:spTgt spid="6"/>
                                        </p:tgtEl>
                                        <p:attrNameLst>
                                          <p:attrName>style.visibility</p:attrName>
                                        </p:attrNameLst>
                                      </p:cBhvr>
                                      <p:to>
                                        <p:strVal val="hidden"/>
                                      </p:to>
                                    </p:set>
                                  </p:childTnLst>
                                </p:cTn>
                              </p:par>
                              <p:par>
                                <p:cTn id="57" presetID="64" presetClass="path" presetSubtype="0" accel="50000" decel="50000" fill="hold" grpId="0" nodeType="withEffect">
                                  <p:stCondLst>
                                    <p:cond delay="0"/>
                                  </p:stCondLst>
                                  <p:iterate type="lt">
                                    <p:tmPct val="0"/>
                                  </p:iterate>
                                  <p:childTnLst>
                                    <p:animMotion origin="layout" path="M 0.02448 -0.00787 L -0.00052 -0.43009 " pathEditMode="relative" rAng="0" ptsTypes="AA">
                                      <p:cBhvr>
                                        <p:cTn id="58" dur="2000" fill="hold"/>
                                        <p:tgtEl>
                                          <p:spTgt spid="4">
                                            <p:txEl>
                                              <p:pRg st="3" end="3"/>
                                            </p:txEl>
                                          </p:spTgt>
                                        </p:tgtEl>
                                        <p:attrNameLst>
                                          <p:attrName>ppt_x</p:attrName>
                                          <p:attrName>ppt_y</p:attrName>
                                        </p:attrNameLst>
                                      </p:cBhvr>
                                      <p:rCtr x="-1250" y="-21111"/>
                                    </p:animMotion>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grpId="0" nodeType="clickEffect">
                                  <p:stCondLst>
                                    <p:cond delay="0"/>
                                  </p:stCondLst>
                                  <p:iterate type="lt">
                                    <p:tmPct val="50000"/>
                                  </p:iterate>
                                  <p:childTnLst>
                                    <p:set>
                                      <p:cBhvr>
                                        <p:cTn id="62" dur="1" fill="hold">
                                          <p:stCondLst>
                                            <p:cond delay="0"/>
                                          </p:stCondLst>
                                        </p:cTn>
                                        <p:tgtEl>
                                          <p:spTgt spid="5"/>
                                        </p:tgtEl>
                                        <p:attrNameLst>
                                          <p:attrName>style.visibility</p:attrName>
                                        </p:attrNameLst>
                                      </p:cBhvr>
                                      <p:to>
                                        <p:strVal val="visible"/>
                                      </p:to>
                                    </p:set>
                                    <p:anim calcmode="discrete" valueType="clr">
                                      <p:cBhvr override="childStyle">
                                        <p:cTn id="63"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5"/>
                                        </p:tgtEl>
                                        <p:attrNameLst>
                                          <p:attrName>fillcolor</p:attrName>
                                        </p:attrNameLst>
                                      </p:cBhvr>
                                      <p:tavLst>
                                        <p:tav tm="0">
                                          <p:val>
                                            <p:clrVal>
                                              <a:schemeClr val="accent2"/>
                                            </p:clrVal>
                                          </p:val>
                                        </p:tav>
                                        <p:tav tm="50000">
                                          <p:val>
                                            <p:clrVal>
                                              <a:schemeClr val="hlink"/>
                                            </p:clrVal>
                                          </p:val>
                                        </p:tav>
                                      </p:tavLst>
                                    </p:anim>
                                    <p:set>
                                      <p:cBhvr>
                                        <p:cTn id="65" dur="80"/>
                                        <p:tgtEl>
                                          <p:spTgt spid="5"/>
                                        </p:tgtEl>
                                        <p:attrNameLst>
                                          <p:attrName>fill.type</p:attrName>
                                        </p:attrNameLst>
                                      </p:cBhvr>
                                      <p:to>
                                        <p:strVal val="solid"/>
                                      </p:to>
                                    </p:set>
                                  </p:childTnLst>
                                </p:cTn>
                              </p:par>
                              <p:par>
                                <p:cTn id="66" presetID="32" presetClass="emph" presetSubtype="0" fill="hold" nodeType="withEffect">
                                  <p:stCondLst>
                                    <p:cond delay="0"/>
                                  </p:stCondLst>
                                  <p:childTnLst>
                                    <p:animRot by="120000">
                                      <p:cBhvr>
                                        <p:cTn id="67" dur="150" fill="hold">
                                          <p:stCondLst>
                                            <p:cond delay="0"/>
                                          </p:stCondLst>
                                        </p:cTn>
                                        <p:tgtEl>
                                          <p:spTgt spid="112641"/>
                                        </p:tgtEl>
                                        <p:attrNameLst>
                                          <p:attrName>r</p:attrName>
                                        </p:attrNameLst>
                                      </p:cBhvr>
                                    </p:animRot>
                                    <p:animRot by="-240000">
                                      <p:cBhvr>
                                        <p:cTn id="68" dur="300" fill="hold">
                                          <p:stCondLst>
                                            <p:cond delay="300"/>
                                          </p:stCondLst>
                                        </p:cTn>
                                        <p:tgtEl>
                                          <p:spTgt spid="112641"/>
                                        </p:tgtEl>
                                        <p:attrNameLst>
                                          <p:attrName>r</p:attrName>
                                        </p:attrNameLst>
                                      </p:cBhvr>
                                    </p:animRot>
                                    <p:animRot by="240000">
                                      <p:cBhvr>
                                        <p:cTn id="69" dur="300" fill="hold">
                                          <p:stCondLst>
                                            <p:cond delay="600"/>
                                          </p:stCondLst>
                                        </p:cTn>
                                        <p:tgtEl>
                                          <p:spTgt spid="112641"/>
                                        </p:tgtEl>
                                        <p:attrNameLst>
                                          <p:attrName>r</p:attrName>
                                        </p:attrNameLst>
                                      </p:cBhvr>
                                    </p:animRot>
                                    <p:animRot by="-240000">
                                      <p:cBhvr>
                                        <p:cTn id="70" dur="300" fill="hold">
                                          <p:stCondLst>
                                            <p:cond delay="900"/>
                                          </p:stCondLst>
                                        </p:cTn>
                                        <p:tgtEl>
                                          <p:spTgt spid="112641"/>
                                        </p:tgtEl>
                                        <p:attrNameLst>
                                          <p:attrName>r</p:attrName>
                                        </p:attrNameLst>
                                      </p:cBhvr>
                                    </p:animRot>
                                    <p:animRot by="120000">
                                      <p:cBhvr>
                                        <p:cTn id="71" dur="300" fill="hold">
                                          <p:stCondLst>
                                            <p:cond delay="1200"/>
                                          </p:stCondLst>
                                        </p:cTn>
                                        <p:tgtEl>
                                          <p:spTgt spid="112641"/>
                                        </p:tgtEl>
                                        <p:attrNameLst>
                                          <p:attrName>r</p:attrName>
                                        </p:attrNameLst>
                                      </p:cBhvr>
                                    </p:animRot>
                                  </p:childTnLst>
                                </p:cTn>
                              </p:par>
                              <p:par>
                                <p:cTn id="72" presetID="10" presetClass="exit" presetSubtype="0" fill="hold" grpId="1" nodeType="withEffect">
                                  <p:stCondLst>
                                    <p:cond delay="0"/>
                                  </p:stCondLst>
                                  <p:childTnLst>
                                    <p:animEffect transition="out" filter="fade">
                                      <p:cBhvr>
                                        <p:cTn id="73" dur="500"/>
                                        <p:tgtEl>
                                          <p:spTgt spid="2"/>
                                        </p:tgtEl>
                                      </p:cBhvr>
                                    </p:animEffect>
                                    <p:set>
                                      <p:cBhvr>
                                        <p:cTn id="74"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5" grpId="0"/>
      <p:bldP spid="6" grpId="0"/>
      <p:bldP spid="6" grpId="1"/>
      <p:bldP spid="2" grpId="0"/>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65760"/>
            <a:ext cx="11582400" cy="6832640"/>
          </a:xfrm>
          <a:prstGeom prst="rect">
            <a:avLst/>
          </a:prstGeom>
          <a:noFill/>
        </p:spPr>
        <p:txBody>
          <a:bodyPr wrap="square" rtlCol="0">
            <a:spAutoFit/>
          </a:bodyPr>
          <a:lstStyle/>
          <a:p>
            <a:pPr>
              <a:lnSpc>
                <a:spcPct val="110000"/>
              </a:lnSpc>
              <a:spcBef>
                <a:spcPts val="1200"/>
              </a:spcBef>
              <a:spcAft>
                <a:spcPts val="1200"/>
              </a:spcAft>
              <a:tabLst>
                <a:tab pos="509588" algn="l"/>
                <a:tab pos="630238" algn="l"/>
              </a:tabLst>
            </a:pPr>
            <a:r>
              <a:rPr lang="en-US" sz="4000" b="1" dirty="0"/>
              <a:t>B.		First Consideration:</a:t>
            </a:r>
          </a:p>
          <a:p>
            <a:pPr>
              <a:lnSpc>
                <a:spcPct val="110000"/>
              </a:lnSpc>
              <a:spcBef>
                <a:spcPts val="1200"/>
              </a:spcBef>
              <a:spcAft>
                <a:spcPts val="1200"/>
              </a:spcAft>
              <a:tabLst>
                <a:tab pos="509588" algn="l"/>
              </a:tabLst>
            </a:pPr>
            <a:r>
              <a:rPr lang="en-US" sz="4000" dirty="0"/>
              <a:t>Are there any similarities between the two faiths— particularly regarding their views on Jesus Christ?</a:t>
            </a:r>
          </a:p>
          <a:p>
            <a:pPr>
              <a:lnSpc>
                <a:spcPct val="110000"/>
              </a:lnSpc>
              <a:spcBef>
                <a:spcPts val="1200"/>
              </a:spcBef>
              <a:spcAft>
                <a:spcPts val="1200"/>
              </a:spcAft>
              <a:tabLst>
                <a:tab pos="509588" algn="l"/>
              </a:tabLst>
            </a:pPr>
            <a:r>
              <a:rPr lang="en-US" sz="4000" dirty="0"/>
              <a:t>Reflect on the words of                                                          a Muslim who was invited to                                    speak at one of the largest                                                                churches in America, just a few                                                         months after the events of 9/11: </a:t>
            </a:r>
            <a:endParaRPr lang="en-US" sz="4000" dirty="0">
              <a:latin typeface="+mj-lt"/>
            </a:endParaRPr>
          </a:p>
          <a:p>
            <a:endParaRPr lang="en-US" sz="3600" dirty="0">
              <a:latin typeface="+mj-lt"/>
            </a:endParaRPr>
          </a:p>
        </p:txBody>
      </p:sp>
      <p:pic>
        <p:nvPicPr>
          <p:cNvPr id="5" name="Picture 8" descr="Image Detail"/>
          <p:cNvPicPr>
            <a:picLocks noChangeAspect="1" noChangeArrowheads="1"/>
          </p:cNvPicPr>
          <p:nvPr/>
        </p:nvPicPr>
        <p:blipFill>
          <a:blip r:embed="rId3" cstate="print"/>
          <a:srcRect/>
          <a:stretch>
            <a:fillRect/>
          </a:stretch>
        </p:blipFill>
        <p:spPr bwMode="auto">
          <a:xfrm>
            <a:off x="7543800" y="3352800"/>
            <a:ext cx="4343400" cy="2606040"/>
          </a:xfrm>
          <a:prstGeom prst="rect">
            <a:avLst/>
          </a:prstGeom>
          <a:noFill/>
        </p:spPr>
      </p:pic>
      <p:pic>
        <p:nvPicPr>
          <p:cNvPr id="105475" name="Picture 3" descr="C:\Users\Cryun22\Documents\Imagenes 1\Islam\Muslim Man 2.jpg"/>
          <p:cNvPicPr>
            <a:picLocks noChangeAspect="1" noChangeArrowheads="1"/>
          </p:cNvPicPr>
          <p:nvPr/>
        </p:nvPicPr>
        <p:blipFill>
          <a:blip r:embed="rId4" cstate="print"/>
          <a:srcRect/>
          <a:stretch>
            <a:fillRect/>
          </a:stretch>
        </p:blipFill>
        <p:spPr bwMode="auto">
          <a:xfrm rot="21321062">
            <a:off x="7328183" y="3210620"/>
            <a:ext cx="933220" cy="1409700"/>
          </a:xfrm>
          <a:prstGeom prst="foldedCorner">
            <a:avLst/>
          </a:prstGeom>
          <a:noFill/>
        </p:spPr>
      </p:pic>
      <p:sp>
        <p:nvSpPr>
          <p:cNvPr id="6" name="Rectangle 5"/>
          <p:cNvSpPr/>
          <p:nvPr/>
        </p:nvSpPr>
        <p:spPr>
          <a:xfrm>
            <a:off x="3048000" y="-1371600"/>
            <a:ext cx="2163541" cy="923330"/>
          </a:xfrm>
          <a:prstGeom prst="rect">
            <a:avLst/>
          </a:prstGeom>
          <a:noFill/>
        </p:spPr>
        <p:txBody>
          <a:bodyPr wrap="none" lIns="91440" tIns="45720" rIns="91440" bIns="45720">
            <a:spAutoFit/>
          </a:bodyPr>
          <a:lstStyle/>
          <a:p>
            <a:pPr algn="ct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rPr>
              <a:t>WCCC</a:t>
            </a:r>
          </a:p>
        </p:txBody>
      </p:sp>
      <p:pic>
        <p:nvPicPr>
          <p:cNvPr id="2" name="Picture 2" descr="http://edhird.files.wordpress.com/2010/09/9-11.jpg">
            <a:hlinkClick r:id="rId5"/>
          </p:cNvPr>
          <p:cNvPicPr>
            <a:picLocks noChangeAspect="1" noChangeArrowheads="1"/>
          </p:cNvPicPr>
          <p:nvPr/>
        </p:nvPicPr>
        <p:blipFill>
          <a:blip r:embed="rId6" cstate="print"/>
          <a:srcRect/>
          <a:stretch>
            <a:fillRect/>
          </a:stretch>
        </p:blipFill>
        <p:spPr bwMode="auto">
          <a:xfrm>
            <a:off x="10134600" y="4254623"/>
            <a:ext cx="1670040" cy="2093206"/>
          </a:xfrm>
          <a:prstGeom prst="flowChartMultidocumen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2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1660"/>
                                  </p:stCondLst>
                                  <p:iterate type="lt">
                                    <p:tmPct val="12000"/>
                                  </p:iterate>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DDDDDD"/>
                                      </p:to>
                                    </p:animClr>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iterate type="lt">
                                    <p:tmPct val="12000"/>
                                  </p:iterate>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6" presetClass="entr" presetSubtype="21" fill="hold" nodeType="withEffect">
                                  <p:stCondLst>
                                    <p:cond delay="750"/>
                                  </p:stCondLst>
                                  <p:childTnLst>
                                    <p:set>
                                      <p:cBhvr>
                                        <p:cTn id="17" dur="1" fill="hold">
                                          <p:stCondLst>
                                            <p:cond delay="0"/>
                                          </p:stCondLst>
                                        </p:cTn>
                                        <p:tgtEl>
                                          <p:spTgt spid="105475"/>
                                        </p:tgtEl>
                                        <p:attrNameLst>
                                          <p:attrName>style.visibility</p:attrName>
                                        </p:attrNameLst>
                                      </p:cBhvr>
                                      <p:to>
                                        <p:strVal val="visible"/>
                                      </p:to>
                                    </p:set>
                                    <p:animEffect transition="in" filter="barn(inVertical)">
                                      <p:cBhvr>
                                        <p:cTn id="18" dur="1000"/>
                                        <p:tgtEl>
                                          <p:spTgt spid="105475"/>
                                        </p:tgtEl>
                                      </p:cBhvr>
                                    </p:animEffect>
                                  </p:childTnLst>
                                </p:cTn>
                              </p:par>
                              <p:par>
                                <p:cTn id="19" presetID="9" presetClass="entr" presetSubtype="0" fill="hold" nodeType="withEffect">
                                  <p:stCondLst>
                                    <p:cond delay="3000"/>
                                  </p:stCondLst>
                                  <p:childTnLst>
                                    <p:set>
                                      <p:cBhvr>
                                        <p:cTn id="20" dur="1" fill="hold">
                                          <p:stCondLst>
                                            <p:cond delay="0"/>
                                          </p:stCondLst>
                                        </p:cTn>
                                        <p:tgtEl>
                                          <p:spTgt spid="5"/>
                                        </p:tgtEl>
                                        <p:attrNameLst>
                                          <p:attrName>style.visibility</p:attrName>
                                        </p:attrNameLst>
                                      </p:cBhvr>
                                      <p:to>
                                        <p:strVal val="visible"/>
                                      </p:to>
                                    </p:set>
                                    <p:animEffect transition="in" filter="dissolve">
                                      <p:cBhvr>
                                        <p:cTn id="21" dur="2000"/>
                                        <p:tgtEl>
                                          <p:spTgt spid="5"/>
                                        </p:tgtEl>
                                      </p:cBhvr>
                                    </p:animEffect>
                                  </p:childTnLst>
                                </p:cTn>
                              </p:par>
                              <p:par>
                                <p:cTn id="22" presetID="2" presetClass="entr" presetSubtype="2" fill="hold" nodeType="withEffect">
                                  <p:stCondLst>
                                    <p:cond delay="600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1500" fill="hold"/>
                                        <p:tgtEl>
                                          <p:spTgt spid="2"/>
                                        </p:tgtEl>
                                        <p:attrNameLst>
                                          <p:attrName>ppt_x</p:attrName>
                                        </p:attrNameLst>
                                      </p:cBhvr>
                                      <p:tavLst>
                                        <p:tav tm="0">
                                          <p:val>
                                            <p:strVal val="1+#ppt_w/2"/>
                                          </p:val>
                                        </p:tav>
                                        <p:tav tm="100000">
                                          <p:val>
                                            <p:strVal val="#ppt_x"/>
                                          </p:val>
                                        </p:tav>
                                      </p:tavLst>
                                    </p:anim>
                                    <p:anim calcmode="lin" valueType="num">
                                      <p:cBhvr additive="base">
                                        <p:cTn id="25" dur="1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lnDef>
      <a:spPr>
        <a:ln w="76200">
          <a:solidFill>
            <a:schemeClr val="accent6">
              <a:lumMod val="50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3938</TotalTime>
  <Words>4300</Words>
  <Application>Microsoft Office PowerPoint</Application>
  <PresentationFormat>Widescreen</PresentationFormat>
  <Paragraphs>432</Paragraphs>
  <Slides>39</Slides>
  <Notes>23</Notes>
  <HiddenSlides>0</HiddenSlides>
  <MMClips>7</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39</vt:i4>
      </vt:variant>
    </vt:vector>
  </HeadingPairs>
  <TitlesOfParts>
    <vt:vector size="49" baseType="lpstr">
      <vt:lpstr>ADLaM Display</vt:lpstr>
      <vt:lpstr>Arial</vt:lpstr>
      <vt:lpstr>Calibri</vt:lpstr>
      <vt:lpstr>Constantia</vt:lpstr>
      <vt:lpstr>Snap ITC</vt:lpstr>
      <vt:lpstr>Times New Roman</vt:lpstr>
      <vt:lpstr>Wingdings</vt:lpstr>
      <vt:lpstr>Wingdings 2</vt:lpstr>
      <vt:lpstr>Flow</vt:lpstr>
      <vt:lpstr>Presentation</vt:lpstr>
      <vt:lpstr>CHRISTIANITY AND ISLAM:                  Shared Faith or Divergent Foundations         AA                                                                                                                                                                                               An Exploration of Belief,                  Practice, and the Nature of God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 a matter of fact, we, all of us . . . believe in Jesus.  I be-lieve in Jesus. . . . I believe in Mohammed and all prophets.  So our mission here is to in-troduce people to God. . . . WE BELIEVE IN JESUS MORE  THAN YOU DO, in fact.”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 a matter of fact, WE, all of us . . . BELIEVE IN JESUS. I BELIEVE IN JESUS. . . . I believe in Mohammed and all prophets.  So our mission here is to introduce people to God. . WE BELIEVE IN JESUS  more  than you do, in fact.”     </vt:lpstr>
      <vt:lpstr>C. SECOND CONSIDERATION: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Cryun22</dc:creator>
  <cp:lastModifiedBy>Kenny</cp:lastModifiedBy>
  <cp:revision>165</cp:revision>
  <dcterms:created xsi:type="dcterms:W3CDTF">2014-04-23T04:17:06Z</dcterms:created>
  <dcterms:modified xsi:type="dcterms:W3CDTF">2025-10-02T02:20:17Z</dcterms:modified>
</cp:coreProperties>
</file>